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docProps/core.xml" ContentType="application/vnd.openxmlformats-package.core-properties+xml"/>
  <Override PartName="/ppt/presentation.xml" ContentType="application/vnd.openxmlformats-officedocument.presentationml.presentation.main+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custom-properties" Target="docProps/custom.xml"/><Relationship Id="rId2" Type="http://schemas.openxmlformats.org/officeDocument/2006/relationships/officeDocument" Target="ppt/presentation.xml"/><Relationship Id="rId1"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6858000" cx="12192000"/>
  <p:notesSz cx="6858000" cy="9144000"/>
  <p:embeddedFontLst>
    <p:embeddedFont>
      <p:font typeface="Montserrat"/>
      <p:regular r:id="rId45"/>
      <p:bold r:id="rId46"/>
      <p:italic r:id="rId47"/>
      <p:boldItalic r:id="rId48"/>
    </p:embeddedFont>
    <p:embeddedFont>
      <p:font typeface="Mukta SemiBold"/>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1" roundtripDataSignature="AMtx7mhQYcdbofisGJAwFkoXBroEX1Nm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39" Type="http://schemas.openxmlformats.org/officeDocument/2006/relationships/slide" Target="slides/slide35.xml"/><Relationship Id="rId26" Type="http://schemas.openxmlformats.org/officeDocument/2006/relationships/slide" Target="slides/slide22.xml"/><Relationship Id="rId13" Type="http://schemas.openxmlformats.org/officeDocument/2006/relationships/slide" Target="slides/slide9.xml"/><Relationship Id="rId18" Type="http://schemas.openxmlformats.org/officeDocument/2006/relationships/slide" Target="slides/slide14.xml"/><Relationship Id="rId42" Type="http://schemas.openxmlformats.org/officeDocument/2006/relationships/slide" Target="slides/slide38.xml"/><Relationship Id="rId47" Type="http://schemas.openxmlformats.org/officeDocument/2006/relationships/font" Target="fonts/Montserrat-italic.fntdata"/><Relationship Id="rId34" Type="http://schemas.openxmlformats.org/officeDocument/2006/relationships/slide" Target="slides/slide30.xml"/><Relationship Id="rId21" Type="http://schemas.openxmlformats.org/officeDocument/2006/relationships/slide" Target="slides/slide17.xml"/><Relationship Id="rId50" Type="http://schemas.openxmlformats.org/officeDocument/2006/relationships/font" Target="fonts/MuktaSemiBold-bold.fntdata"/><Relationship Id="rId7" Type="http://schemas.openxmlformats.org/officeDocument/2006/relationships/slide" Target="slides/slide3.xml"/><Relationship Id="rId2" Type="http://schemas.openxmlformats.org/officeDocument/2006/relationships/presProps" Target="presProps.xml"/><Relationship Id="rId29" Type="http://schemas.openxmlformats.org/officeDocument/2006/relationships/slide" Target="slides/slide25.xml"/><Relationship Id="rId16" Type="http://schemas.openxmlformats.org/officeDocument/2006/relationships/slide" Target="slides/slide12.xml"/><Relationship Id="rId40" Type="http://schemas.openxmlformats.org/officeDocument/2006/relationships/slide" Target="slides/slide36.xml"/><Relationship Id="rId45" Type="http://schemas.openxmlformats.org/officeDocument/2006/relationships/font" Target="fonts/Montserrat-regular.fntdata"/><Relationship Id="rId32" Type="http://schemas.openxmlformats.org/officeDocument/2006/relationships/slide" Target="slides/slide28.xml"/><Relationship Id="rId37" Type="http://schemas.openxmlformats.org/officeDocument/2006/relationships/slide" Target="slides/slide33.xml"/><Relationship Id="rId24" Type="http://schemas.openxmlformats.org/officeDocument/2006/relationships/slide" Target="slides/slide20.xml"/><Relationship Id="rId11" Type="http://schemas.openxmlformats.org/officeDocument/2006/relationships/slide" Target="slides/slide7.xml"/><Relationship Id="rId53" Type="http://schemas.openxmlformats.org/officeDocument/2006/relationships/customXml" Target="../customXml/item2.xml"/><Relationship Id="rId5" Type="http://schemas.openxmlformats.org/officeDocument/2006/relationships/slide" Target="slides/slide1.xml"/><Relationship Id="rId44" Type="http://schemas.openxmlformats.org/officeDocument/2006/relationships/slide" Target="slides/slide40.xml"/><Relationship Id="rId31" Type="http://schemas.openxmlformats.org/officeDocument/2006/relationships/slide" Target="slides/slide27.xml"/><Relationship Id="rId10" Type="http://schemas.openxmlformats.org/officeDocument/2006/relationships/slide" Target="slides/slide6.xml"/><Relationship Id="rId19" Type="http://schemas.openxmlformats.org/officeDocument/2006/relationships/slide" Target="slides/slide15.xml"/><Relationship Id="rId52" Type="http://schemas.openxmlformats.org/officeDocument/2006/relationships/customXml" Target="../customXml/item1.xml"/><Relationship Id="rId43" Type="http://schemas.openxmlformats.org/officeDocument/2006/relationships/slide" Target="slides/slide39.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boldItalic.fntdata"/><Relationship Id="rId30" Type="http://schemas.openxmlformats.org/officeDocument/2006/relationships/slide" Target="slides/slide26.xml"/><Relationship Id="rId35" Type="http://schemas.openxmlformats.org/officeDocument/2006/relationships/slide" Target="slides/slide31.xml"/><Relationship Id="rId22" Type="http://schemas.openxmlformats.org/officeDocument/2006/relationships/slide" Target="slides/slide18.xml"/><Relationship Id="rId27" Type="http://schemas.openxmlformats.org/officeDocument/2006/relationships/slide" Target="slides/slide23.xml"/><Relationship Id="rId14" Type="http://schemas.openxmlformats.org/officeDocument/2006/relationships/slide" Target="slides/slide10.xml"/><Relationship Id="rId8" Type="http://schemas.openxmlformats.org/officeDocument/2006/relationships/slide" Target="slides/slide4.xml"/><Relationship Id="rId51" Type="http://customschemas.google.com/relationships/presentationmetadata" Target="metadata"/><Relationship Id="rId3" Type="http://schemas.openxmlformats.org/officeDocument/2006/relationships/slideMaster" Target="slideMasters/slideMaster1.xml"/><Relationship Id="rId46" Type="http://schemas.openxmlformats.org/officeDocument/2006/relationships/font" Target="fonts/Montserrat-bold.fntdata"/><Relationship Id="rId33" Type="http://schemas.openxmlformats.org/officeDocument/2006/relationships/slide" Target="slides/slide29.xml"/><Relationship Id="rId38" Type="http://schemas.openxmlformats.org/officeDocument/2006/relationships/slide" Target="slides/slide34.xml"/><Relationship Id="rId25" Type="http://schemas.openxmlformats.org/officeDocument/2006/relationships/slide" Target="slides/slide21.xml"/><Relationship Id="rId12" Type="http://schemas.openxmlformats.org/officeDocument/2006/relationships/slide" Target="slides/slide8.xml"/><Relationship Id="rId17" Type="http://schemas.openxmlformats.org/officeDocument/2006/relationships/slide" Target="slides/slide13.xml"/><Relationship Id="rId41" Type="http://schemas.openxmlformats.org/officeDocument/2006/relationships/slide" Target="slides/slide37.xml"/><Relationship Id="rId20" Type="http://schemas.openxmlformats.org/officeDocument/2006/relationships/slide" Target="slides/slide16.xml"/><Relationship Id="rId54" Type="http://schemas.openxmlformats.org/officeDocument/2006/relationships/customXml" Target="../customXml/item3.xml"/><Relationship Id="rId1" Type="http://schemas.openxmlformats.org/officeDocument/2006/relationships/theme" Target="theme/theme1.xml"/><Relationship Id="rId6" Type="http://schemas.openxmlformats.org/officeDocument/2006/relationships/slide" Target="slides/slide2.xml"/><Relationship Id="rId49" Type="http://schemas.openxmlformats.org/officeDocument/2006/relationships/font" Target="fonts/MuktaSemiBold-regular.fntdata"/><Relationship Id="rId36" Type="http://schemas.openxmlformats.org/officeDocument/2006/relationships/slide" Target="slides/slide32.xml"/><Relationship Id="rId23" Type="http://schemas.openxmlformats.org/officeDocument/2006/relationships/slide" Target="slides/slide19.xml"/><Relationship Id="rId28" Type="http://schemas.openxmlformats.org/officeDocument/2006/relationships/slide" Target="slides/slide24.xml"/><Relationship Id="rId15"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 name="Google Shape;8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84fae3a800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 name="Google Shape;170;g284fae3a800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5ed71ad6a3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 name="Google Shape;177;g15ed71ad6a3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5ed71ad6a3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 name="Google Shape;184;g15ed71ad6a3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5ed71ad6a3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g15ed71ad6a3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618405b28_1_2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f618405b28_1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 name="Google Shape;20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f618405b28_1_2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f618405b28_1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5ed71ad6a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g15ed71ad6a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f618405b28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f618405b28_0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5ed71ad6a3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 name="Google Shape;243;g15ed71ad6a3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 name="Google Shape;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f618405b28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f618405b2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5ed71ad6a3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 name="Google Shape;258;g15ed71ad6a3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f618405b28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 name="Google Shape;266;gf618405b28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5ed71ad6a3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5" name="Google Shape;275;g15ed71ad6a3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5ed71ad6a3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2" name="Google Shape;282;g15ed71ad6a3_0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f618405b28_1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gf618405b28_1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f618405b28_1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 name="Google Shape;299;gf618405b28_1_1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f618405b28_1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8" name="Google Shape;308;gf618405b28_1_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86814a52ce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8" name="Google Shape;318;g286814a52ce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86814a52ce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7" name="Google Shape;327;g286814a52ce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f16825775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 name="Google Shape;102;gf16825775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86814a52ce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6" name="Google Shape;336;g286814a52ce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f618405b28_1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5" name="Google Shape;345;gf618405b28_1_1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86814a52ce_0_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2" name="Google Shape;352;g286814a52ce_0_4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86988f1ea8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9" name="Google Shape;359;g286988f1ea8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86988f1ea8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 name="Google Shape;366;g286988f1ea8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86988f1ea8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3" name="Google Shape;373;g286988f1ea8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86988f1ea8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0" name="Google Shape;380;g286988f1ea8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86988f1ea8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7" name="Google Shape;387;g286988f1ea8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86988f1ea8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 name="Google Shape;394;g286988f1ea8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86988f1ea8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1" name="Google Shape;401;g286988f1ea8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5ed71ad6a3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 name="Google Shape;109;g15ed71ad6a3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86988f1ea8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8" name="Google Shape;408;g286988f1ea8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86814a52ce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86814a52c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f618405b2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gf618405b2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f618405b28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gf618405b28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5ed71ad6a3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 name="Google Shape;156;g15ed71ad6a3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5ed71ad6a3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 name="Google Shape;163;g15ed71ad6a3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800"/>
              <a:buFont typeface="Calibri"/>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 name="Shape 65"/>
        <p:cNvGrpSpPr/>
        <p:nvPr/>
      </p:nvGrpSpPr>
      <p:grpSpPr>
        <a:xfrm>
          <a:off x="0" y="0"/>
          <a:ext cx="0" cy="0"/>
          <a:chOff x="0" y="0"/>
          <a:chExt cx="0" cy="0"/>
        </a:xfrm>
      </p:grpSpPr>
      <p:sp>
        <p:nvSpPr>
          <p:cNvPr id="66" name="Google Shape;66;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29"/>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1" name="Shape 71"/>
        <p:cNvGrpSpPr/>
        <p:nvPr/>
      </p:nvGrpSpPr>
      <p:grpSpPr>
        <a:xfrm>
          <a:off x="0" y="0"/>
          <a:ext cx="0" cy="0"/>
          <a:chOff x="0" y="0"/>
          <a:chExt cx="0" cy="0"/>
        </a:xfrm>
      </p:grpSpPr>
      <p:sp>
        <p:nvSpPr>
          <p:cNvPr id="72" name="Google Shape;72;p3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30"/>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p:spTree>
      <p:nvGrpSpPr>
        <p:cNvPr id="77" name="Shape 77"/>
        <p:cNvGrpSpPr/>
        <p:nvPr/>
      </p:nvGrpSpPr>
      <p:grpSpPr>
        <a:xfrm>
          <a:off x="0" y="0"/>
          <a:ext cx="0" cy="0"/>
          <a:chOff x="0" y="0"/>
          <a:chExt cx="0" cy="0"/>
        </a:xfrm>
      </p:grpSpPr>
      <p:sp>
        <p:nvSpPr>
          <p:cNvPr id="78" name="Google Shape;78;g286814a52ce_0_281"/>
          <p:cNvSpPr/>
          <p:nvPr>
            <p:ph idx="2" type="pic"/>
          </p:nvPr>
        </p:nvSpPr>
        <p:spPr>
          <a:xfrm>
            <a:off x="757647" y="1658823"/>
            <a:ext cx="2268900" cy="1325700"/>
          </a:xfrm>
          <a:prstGeom prst="rect">
            <a:avLst/>
          </a:prstGeom>
          <a:noFill/>
          <a:ln>
            <a:noFill/>
          </a:ln>
        </p:spPr>
      </p:sp>
      <p:sp>
        <p:nvSpPr>
          <p:cNvPr id="79" name="Google Shape;79;g286814a52ce_0_281"/>
          <p:cNvSpPr/>
          <p:nvPr>
            <p:ph idx="3" type="pic"/>
          </p:nvPr>
        </p:nvSpPr>
        <p:spPr>
          <a:xfrm>
            <a:off x="3551052" y="1658823"/>
            <a:ext cx="2268900" cy="1325700"/>
          </a:xfrm>
          <a:prstGeom prst="rect">
            <a:avLst/>
          </a:prstGeom>
          <a:noFill/>
          <a:ln>
            <a:noFill/>
          </a:ln>
        </p:spPr>
      </p:sp>
      <p:sp>
        <p:nvSpPr>
          <p:cNvPr id="80" name="Google Shape;80;g286814a52ce_0_281"/>
          <p:cNvSpPr/>
          <p:nvPr>
            <p:ph idx="4" type="pic"/>
          </p:nvPr>
        </p:nvSpPr>
        <p:spPr>
          <a:xfrm>
            <a:off x="6344457" y="1658823"/>
            <a:ext cx="2268900" cy="1325700"/>
          </a:xfrm>
          <a:prstGeom prst="rect">
            <a:avLst/>
          </a:prstGeom>
          <a:noFill/>
          <a:ln>
            <a:noFill/>
          </a:ln>
        </p:spPr>
      </p:sp>
      <p:sp>
        <p:nvSpPr>
          <p:cNvPr id="81" name="Google Shape;81;g286814a52ce_0_281"/>
          <p:cNvSpPr/>
          <p:nvPr>
            <p:ph idx="5" type="pic"/>
          </p:nvPr>
        </p:nvSpPr>
        <p:spPr>
          <a:xfrm>
            <a:off x="9137860" y="1658823"/>
            <a:ext cx="2268900" cy="1325700"/>
          </a:xfrm>
          <a:prstGeom prst="rect">
            <a:avLst/>
          </a:prstGeom>
          <a:noFill/>
          <a:ln>
            <a:noFill/>
          </a:ln>
        </p:spPr>
      </p:sp>
      <p:sp>
        <p:nvSpPr>
          <p:cNvPr id="82" name="Google Shape;82;g286814a52ce_0_281"/>
          <p:cNvSpPr/>
          <p:nvPr>
            <p:ph idx="6" type="pic"/>
          </p:nvPr>
        </p:nvSpPr>
        <p:spPr>
          <a:xfrm>
            <a:off x="757647" y="4268524"/>
            <a:ext cx="2268900" cy="1325700"/>
          </a:xfrm>
          <a:prstGeom prst="rect">
            <a:avLst/>
          </a:prstGeom>
          <a:noFill/>
          <a:ln>
            <a:noFill/>
          </a:ln>
        </p:spPr>
      </p:sp>
      <p:sp>
        <p:nvSpPr>
          <p:cNvPr id="83" name="Google Shape;83;g286814a52ce_0_281"/>
          <p:cNvSpPr/>
          <p:nvPr>
            <p:ph idx="7" type="pic"/>
          </p:nvPr>
        </p:nvSpPr>
        <p:spPr>
          <a:xfrm>
            <a:off x="3551052" y="4268524"/>
            <a:ext cx="2268900" cy="1325700"/>
          </a:xfrm>
          <a:prstGeom prst="rect">
            <a:avLst/>
          </a:prstGeom>
          <a:noFill/>
          <a:ln>
            <a:noFill/>
          </a:ln>
        </p:spPr>
      </p:sp>
      <p:sp>
        <p:nvSpPr>
          <p:cNvPr id="84" name="Google Shape;84;g286814a52ce_0_281"/>
          <p:cNvSpPr/>
          <p:nvPr>
            <p:ph idx="8" type="pic"/>
          </p:nvPr>
        </p:nvSpPr>
        <p:spPr>
          <a:xfrm>
            <a:off x="6344457" y="4268524"/>
            <a:ext cx="2268900" cy="1325700"/>
          </a:xfrm>
          <a:prstGeom prst="rect">
            <a:avLst/>
          </a:prstGeom>
          <a:noFill/>
          <a:ln>
            <a:noFill/>
          </a:ln>
        </p:spPr>
      </p:sp>
      <p:sp>
        <p:nvSpPr>
          <p:cNvPr id="85" name="Google Shape;85;g286814a52ce_0_281"/>
          <p:cNvSpPr/>
          <p:nvPr>
            <p:ph idx="9" type="pic"/>
          </p:nvPr>
        </p:nvSpPr>
        <p:spPr>
          <a:xfrm>
            <a:off x="9137860" y="4268524"/>
            <a:ext cx="2268900" cy="13257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21"/>
          <p:cNvSpPr txBox="1"/>
          <p:nvPr>
            <p:ph idx="12" type="sldNum"/>
          </p:nvPr>
        </p:nvSpPr>
        <p:spPr>
          <a:xfrm>
            <a:off x="5823450" y="6356350"/>
            <a:ext cx="545100" cy="365100"/>
          </a:xfrm>
          <a:prstGeom prst="rect">
            <a:avLst/>
          </a:prstGeom>
          <a:noFill/>
          <a:ln>
            <a:noFill/>
          </a:ln>
        </p:spPr>
        <p:txBody>
          <a:bodyPr anchorCtr="0" anchor="ctr" bIns="45700" lIns="91425" spcFirstLastPara="1" rIns="91425" wrap="square" tIns="45700">
            <a:noAutofit/>
          </a:bodyPr>
          <a:lstStyle>
            <a:lvl1pPr indent="0" lvl="0" marL="0" marR="0">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3" name="Google Shape;23;p22"/>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 name="Shape 26"/>
        <p:cNvGrpSpPr/>
        <p:nvPr/>
      </p:nvGrpSpPr>
      <p:grpSpPr>
        <a:xfrm>
          <a:off x="0" y="0"/>
          <a:ext cx="0" cy="0"/>
          <a:chOff x="0" y="0"/>
          <a:chExt cx="0" cy="0"/>
        </a:xfrm>
      </p:grpSpPr>
      <p:sp>
        <p:nvSpPr>
          <p:cNvPr id="27" name="Google Shape;27;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23"/>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3" name="Shape 33"/>
        <p:cNvGrpSpPr/>
        <p:nvPr/>
      </p:nvGrpSpPr>
      <p:grpSpPr>
        <a:xfrm>
          <a:off x="0" y="0"/>
          <a:ext cx="0" cy="0"/>
          <a:chOff x="0" y="0"/>
          <a:chExt cx="0" cy="0"/>
        </a:xfrm>
      </p:grpSpPr>
      <p:sp>
        <p:nvSpPr>
          <p:cNvPr id="34" name="Google Shape;34;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6" name="Google Shape;36;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 name="Google Shape;38;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24"/>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5"/>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26"/>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1" name="Shape 51"/>
        <p:cNvGrpSpPr/>
        <p:nvPr/>
      </p:nvGrpSpPr>
      <p:grpSpPr>
        <a:xfrm>
          <a:off x="0" y="0"/>
          <a:ext cx="0" cy="0"/>
          <a:chOff x="0" y="0"/>
          <a:chExt cx="0" cy="0"/>
        </a:xfrm>
      </p:grpSpPr>
      <p:sp>
        <p:nvSpPr>
          <p:cNvPr id="52" name="Google Shape;52;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4" name="Google Shape;54;p2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5" name="Google Shape;55;p27"/>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 name="Shape 58"/>
        <p:cNvGrpSpPr/>
        <p:nvPr/>
      </p:nvGrpSpPr>
      <p:grpSpPr>
        <a:xfrm>
          <a:off x="0" y="0"/>
          <a:ext cx="0" cy="0"/>
          <a:chOff x="0" y="0"/>
          <a:chExt cx="0" cy="0"/>
        </a:xfrm>
      </p:grpSpPr>
      <p:sp>
        <p:nvSpPr>
          <p:cNvPr id="59" name="Google Shape;59;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8"/>
          <p:cNvSpPr/>
          <p:nvPr>
            <p:ph idx="2" type="pic"/>
          </p:nvPr>
        </p:nvSpPr>
        <p:spPr>
          <a:xfrm>
            <a:off x="5183188" y="987425"/>
            <a:ext cx="6172200" cy="4873625"/>
          </a:xfrm>
          <a:prstGeom prst="rect">
            <a:avLst/>
          </a:prstGeom>
          <a:noFill/>
          <a:ln>
            <a:noFill/>
          </a:ln>
        </p:spPr>
      </p:sp>
      <p:sp>
        <p:nvSpPr>
          <p:cNvPr id="61" name="Google Shape;61;p2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8"/>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9"/>
          <p:cNvSpPr txBox="1"/>
          <p:nvPr/>
        </p:nvSpPr>
        <p:spPr>
          <a:xfrm>
            <a:off x="838200" y="88126"/>
            <a:ext cx="122392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Unibuc Robotics</a:t>
            </a:r>
            <a:endParaRPr b="0" i="0" sz="1400" u="none" cap="none" strike="noStrike">
              <a:solidFill>
                <a:srgbClr val="000000"/>
              </a:solidFill>
              <a:latin typeface="Arial"/>
              <a:ea typeface="Arial"/>
              <a:cs typeface="Arial"/>
              <a:sym typeface="Arial"/>
            </a:endParaRPr>
          </a:p>
        </p:txBody>
      </p:sp>
      <p:sp>
        <p:nvSpPr>
          <p:cNvPr id="9" name="Google Shape;9;p19"/>
          <p:cNvSpPr txBox="1"/>
          <p:nvPr/>
        </p:nvSpPr>
        <p:spPr>
          <a:xfrm>
            <a:off x="10412951" y="88125"/>
            <a:ext cx="940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202</a:t>
            </a:r>
            <a:r>
              <a:rPr b="1" lang="en-US" sz="1200">
                <a:solidFill>
                  <a:schemeClr val="dk1"/>
                </a:solidFill>
                <a:latin typeface="Calibri"/>
                <a:ea typeface="Calibri"/>
                <a:cs typeface="Calibri"/>
                <a:sym typeface="Calibri"/>
              </a:rPr>
              <a:t>3</a:t>
            </a:r>
            <a:r>
              <a:rPr b="1" i="0" lang="en-US" sz="1200" u="none" cap="none" strike="noStrike">
                <a:solidFill>
                  <a:schemeClr val="dk1"/>
                </a:solidFill>
                <a:latin typeface="Calibri"/>
                <a:ea typeface="Calibri"/>
                <a:cs typeface="Calibri"/>
                <a:sym typeface="Calibri"/>
              </a:rPr>
              <a:t> - 202</a:t>
            </a:r>
            <a:r>
              <a:rPr b="1" lang="en-US" sz="1200">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0" name="Google Shape;10;p19"/>
          <p:cNvSpPr txBox="1"/>
          <p:nvPr/>
        </p:nvSpPr>
        <p:spPr>
          <a:xfrm>
            <a:off x="838199" y="6400412"/>
            <a:ext cx="174175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Introduction to Robotics</a:t>
            </a:r>
            <a:endParaRPr b="0" i="0" sz="1400" u="none" cap="none" strike="noStrike">
              <a:solidFill>
                <a:srgbClr val="000000"/>
              </a:solidFill>
              <a:latin typeface="Arial"/>
              <a:ea typeface="Arial"/>
              <a:cs typeface="Arial"/>
              <a:sym typeface="Arial"/>
            </a:endParaRPr>
          </a:p>
        </p:txBody>
      </p:sp>
      <p:sp>
        <p:nvSpPr>
          <p:cNvPr id="11" name="Google Shape;11;p19"/>
          <p:cNvSpPr txBox="1"/>
          <p:nvPr/>
        </p:nvSpPr>
        <p:spPr>
          <a:xfrm>
            <a:off x="10392848" y="6400450"/>
            <a:ext cx="981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Course no. 0</a:t>
            </a:r>
            <a:endParaRPr b="0" i="0" sz="1400" u="none" cap="none" strike="noStrike">
              <a:solidFill>
                <a:srgbClr val="000000"/>
              </a:solidFill>
              <a:latin typeface="Arial"/>
              <a:ea typeface="Arial"/>
              <a:cs typeface="Arial"/>
              <a:sym typeface="Arial"/>
            </a:endParaRPr>
          </a:p>
        </p:txBody>
      </p:sp>
      <p:sp>
        <p:nvSpPr>
          <p:cNvPr id="12" name="Google Shape;12;p19"/>
          <p:cNvSpPr txBox="1"/>
          <p:nvPr>
            <p:ph idx="12" type="sldNum"/>
          </p:nvPr>
        </p:nvSpPr>
        <p:spPr>
          <a:xfrm>
            <a:off x="5823450" y="6356350"/>
            <a:ext cx="545100" cy="3651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andrei.dumitriu@fmi.unibuc.r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youtube.com/watch?v=6Ls5j5iz2eA"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www.youtube.com/watch?v=3aKAU0LhVtk" TargetMode="Externa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jpg"/><Relationship Id="rId4" Type="http://schemas.openxmlformats.org/officeDocument/2006/relationships/image" Target="../media/image11.jpg"/><Relationship Id="rId5" Type="http://schemas.openxmlformats.org/officeDocument/2006/relationships/image" Target="../media/image12.jpg"/><Relationship Id="rId6"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jpg"/><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youtube.com/watch?v=H4Z09edx52E" TargetMode="External"/><Relationship Id="rId4" Type="http://schemas.openxmlformats.org/officeDocument/2006/relationships/hyperlink" Target="https://boschfuturemobility.com/" TargetMode="External"/><Relationship Id="rId5" Type="http://schemas.openxmlformats.org/officeDocument/2006/relationships/hyperlink" Target="https://robochallenge.r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jp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jp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mailto:me.adi.hf@gmail.com" TargetMode="External"/><Relationship Id="rId4" Type="http://schemas.openxmlformats.org/officeDocument/2006/relationships/image" Target="../media/image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mailto:alex.surdubob@gmail.com" TargetMode="External"/><Relationship Id="rId4" Type="http://schemas.openxmlformats.org/officeDocument/2006/relationships/image" Target="../media/image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mailto:alexion200123@gmail.com" TargetMode="External"/><Relationship Id="rId4" Type="http://schemas.openxmlformats.org/officeDocument/2006/relationships/image" Target="../media/image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mailto:alexandru.sasu@s.unibuc.ro" TargetMode="External"/><Relationship Id="rId4" Type="http://schemas.openxmlformats.org/officeDocument/2006/relationships/image" Target="../media/image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mailto:dandi0801@gmail.com" TargetMode="External"/><Relationship Id="rId4" Type="http://schemas.openxmlformats.org/officeDocument/2006/relationships/image" Target="../media/image4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facebook.com/dascalescu.dana" TargetMode="External"/><Relationship Id="rId4" Type="http://schemas.openxmlformats.org/officeDocument/2006/relationships/hyperlink" Target="https://www.linkedin.com/in/dana-dascalescu/" TargetMode="External"/><Relationship Id="rId5" Type="http://schemas.openxmlformats.org/officeDocument/2006/relationships/image" Target="../media/image4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mailto:ioanaaliviaa@gmail.com" TargetMode="External"/><Relationship Id="rId4" Type="http://schemas.openxmlformats.org/officeDocument/2006/relationships/image" Target="../media/image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mailto:diliriciradu@gmail.com" TargetMode="Externa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mailto:toadervlad01@gmail.com" TargetMode="External"/><Relationship Id="rId4" Type="http://schemas.openxmlformats.org/officeDocument/2006/relationships/hyperlink" Target="mailto:vlad.toader@s.unibuc.ro" TargetMode="External"/><Relationship Id="rId5" Type="http://schemas.openxmlformats.org/officeDocument/2006/relationships/image" Target="../media/image42.jpg"/></Relationships>
</file>

<file path=ppt/slides/_rels/slide5.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4.png"/><Relationship Id="rId12"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3.jpg"/><Relationship Id="rId9" Type="http://schemas.openxmlformats.org/officeDocument/2006/relationships/image" Target="../media/image6.jpg"/><Relationship Id="rId5" Type="http://schemas.openxmlformats.org/officeDocument/2006/relationships/image" Target="../media/image1.jpg"/><Relationship Id="rId6" Type="http://schemas.openxmlformats.org/officeDocument/2006/relationships/image" Target="../media/image26.png"/><Relationship Id="rId7" Type="http://schemas.openxmlformats.org/officeDocument/2006/relationships/image" Target="../media/image5.jpg"/><Relationship Id="rId8"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
          <p:cNvSpPr txBox="1"/>
          <p:nvPr>
            <p:ph type="ctrTitle"/>
          </p:nvPr>
        </p:nvSpPr>
        <p:spPr>
          <a:xfrm>
            <a:off x="1573900" y="1192238"/>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00000"/>
              </a:buClr>
              <a:buSzPts val="4800"/>
              <a:buFont typeface="Arial"/>
              <a:buNone/>
            </a:pPr>
            <a:r>
              <a:rPr lang="en-US">
                <a:solidFill>
                  <a:srgbClr val="000000"/>
                </a:solidFill>
                <a:latin typeface="Arial"/>
                <a:ea typeface="Arial"/>
                <a:cs typeface="Arial"/>
                <a:sym typeface="Arial"/>
              </a:rPr>
              <a:t>Introduction to Robotics</a:t>
            </a:r>
            <a:br>
              <a:rPr lang="en-US">
                <a:solidFill>
                  <a:srgbClr val="000000"/>
                </a:solidFill>
                <a:latin typeface="Arial"/>
                <a:ea typeface="Arial"/>
                <a:cs typeface="Arial"/>
                <a:sym typeface="Arial"/>
              </a:rPr>
            </a:br>
            <a:r>
              <a:rPr b="0" lang="en-US" sz="4800" strike="noStrike">
                <a:solidFill>
                  <a:srgbClr val="000000"/>
                </a:solidFill>
                <a:latin typeface="Arial"/>
                <a:ea typeface="Arial"/>
                <a:cs typeface="Arial"/>
                <a:sym typeface="Arial"/>
              </a:rPr>
              <a:t>Course no. </a:t>
            </a:r>
            <a:r>
              <a:rPr lang="en-US">
                <a:solidFill>
                  <a:srgbClr val="000000"/>
                </a:solidFill>
                <a:latin typeface="Arial"/>
                <a:ea typeface="Arial"/>
                <a:cs typeface="Arial"/>
                <a:sym typeface="Arial"/>
              </a:rPr>
              <a:t>0</a:t>
            </a:r>
            <a:br>
              <a:rPr b="0" lang="en-US" sz="4800" strike="noStrike">
                <a:solidFill>
                  <a:srgbClr val="000000"/>
                </a:solidFill>
                <a:latin typeface="Arial"/>
                <a:ea typeface="Arial"/>
                <a:cs typeface="Arial"/>
                <a:sym typeface="Arial"/>
              </a:rPr>
            </a:br>
            <a:endParaRPr/>
          </a:p>
        </p:txBody>
      </p:sp>
      <p:sp>
        <p:nvSpPr>
          <p:cNvPr id="91" name="Google Shape;91;p1"/>
          <p:cNvSpPr txBox="1"/>
          <p:nvPr>
            <p:ph idx="1" type="subTitle"/>
          </p:nvPr>
        </p:nvSpPr>
        <p:spPr>
          <a:xfrm>
            <a:off x="1524000" y="3295877"/>
            <a:ext cx="9144000" cy="113733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000000"/>
              </a:buClr>
              <a:buSzPts val="2000"/>
              <a:buNone/>
            </a:pPr>
            <a:r>
              <a:rPr lang="en-US" sz="2000">
                <a:solidFill>
                  <a:srgbClr val="000000"/>
                </a:solidFill>
                <a:latin typeface="Arial"/>
                <a:ea typeface="Arial"/>
                <a:cs typeface="Arial"/>
                <a:sym typeface="Arial"/>
              </a:rPr>
              <a:t>Andrei Dumitriu</a:t>
            </a:r>
            <a:endParaRPr/>
          </a:p>
          <a:p>
            <a:pPr indent="0" lvl="0" marL="0" rtl="0" algn="ctr">
              <a:lnSpc>
                <a:spcPct val="90000"/>
              </a:lnSpc>
              <a:spcBef>
                <a:spcPts val="799"/>
              </a:spcBef>
              <a:spcAft>
                <a:spcPts val="0"/>
              </a:spcAft>
              <a:buClr>
                <a:srgbClr val="000000"/>
              </a:buClr>
              <a:buSzPts val="2000"/>
              <a:buNone/>
            </a:pPr>
            <a:r>
              <a:rPr lang="en-US" sz="2000" u="sng">
                <a:solidFill>
                  <a:srgbClr val="000000"/>
                </a:solidFill>
                <a:latin typeface="Arial"/>
                <a:ea typeface="Arial"/>
                <a:cs typeface="Arial"/>
                <a:sym typeface="Arial"/>
                <a:hlinkClick r:id="rId3">
                  <a:extLst>
                    <a:ext uri="{A12FA001-AC4F-418D-AE19-62706E023703}">
                      <ahyp:hlinkClr val="tx"/>
                    </a:ext>
                  </a:extLst>
                </a:hlinkClick>
              </a:rPr>
              <a:t>andrei.dumitriu@fmi.unibuc.ro</a:t>
            </a:r>
            <a:endParaRPr sz="2000"/>
          </a:p>
        </p:txBody>
      </p:sp>
      <p:sp>
        <p:nvSpPr>
          <p:cNvPr id="92" name="Google Shape;92;p1"/>
          <p:cNvSpPr txBox="1"/>
          <p:nvPr/>
        </p:nvSpPr>
        <p:spPr>
          <a:xfrm>
            <a:off x="3614744" y="4702629"/>
            <a:ext cx="4962512" cy="14055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799"/>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Faculty of Mathematics and Computer Science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799"/>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University of Bucharest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84fae3a800_0_3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About the course: failing</a:t>
            </a:r>
            <a:endParaRPr/>
          </a:p>
        </p:txBody>
      </p:sp>
      <p:sp>
        <p:nvSpPr>
          <p:cNvPr id="173" name="Google Shape;173;g284fae3a800_0_3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fontScale="70000" lnSpcReduction="20000"/>
          </a:bodyPr>
          <a:lstStyle/>
          <a:p>
            <a:pPr indent="-175260" lvl="0" marL="228600" rtl="0" algn="l">
              <a:lnSpc>
                <a:spcPct val="90000"/>
              </a:lnSpc>
              <a:spcBef>
                <a:spcPts val="1000"/>
              </a:spcBef>
              <a:spcAft>
                <a:spcPts val="0"/>
              </a:spcAft>
              <a:buClr>
                <a:schemeClr val="dk1"/>
              </a:buClr>
              <a:buSzPct val="100000"/>
              <a:buChar char="•"/>
            </a:pPr>
            <a:r>
              <a:rPr lang="en-US"/>
              <a:t>Upon failing (aka restanță): </a:t>
            </a:r>
            <a:endParaRPr/>
          </a:p>
          <a:p>
            <a:pPr indent="-130810" lvl="0" marL="228600" rtl="0" algn="l">
              <a:lnSpc>
                <a:spcPct val="90000"/>
              </a:lnSpc>
              <a:spcBef>
                <a:spcPts val="1000"/>
              </a:spcBef>
              <a:spcAft>
                <a:spcPts val="0"/>
              </a:spcAft>
              <a:buSzPct val="64285"/>
              <a:buChar char="•"/>
            </a:pPr>
            <a:r>
              <a:rPr lang="en-US"/>
              <a:t>Written exam, closed book, on paper</a:t>
            </a:r>
            <a:endParaRPr/>
          </a:p>
          <a:p>
            <a:pPr indent="-308610" lvl="1" marL="914400" rtl="0" algn="l">
              <a:lnSpc>
                <a:spcPct val="90000"/>
              </a:lnSpc>
              <a:spcBef>
                <a:spcPts val="1000"/>
              </a:spcBef>
              <a:spcAft>
                <a:spcPts val="0"/>
              </a:spcAft>
              <a:buSzPct val="75000"/>
              <a:buChar char="•"/>
            </a:pPr>
            <a:r>
              <a:rPr lang="en-US"/>
              <a:t>Subjects similar (but not limited to): </a:t>
            </a:r>
            <a:endParaRPr/>
          </a:p>
          <a:p>
            <a:pPr indent="-308610" lvl="2" marL="1371600" rtl="0" algn="l">
              <a:lnSpc>
                <a:spcPct val="90000"/>
              </a:lnSpc>
              <a:spcBef>
                <a:spcPts val="1000"/>
              </a:spcBef>
              <a:spcAft>
                <a:spcPts val="0"/>
              </a:spcAft>
              <a:buSzPct val="90000"/>
              <a:buChar char="•"/>
            </a:pPr>
            <a:r>
              <a:rPr lang="en-US"/>
              <a:t>write a diagram, </a:t>
            </a:r>
            <a:endParaRPr/>
          </a:p>
          <a:p>
            <a:pPr indent="-308610" lvl="2" marL="1371600" rtl="0" algn="l">
              <a:lnSpc>
                <a:spcPct val="90000"/>
              </a:lnSpc>
              <a:spcBef>
                <a:spcPts val="1000"/>
              </a:spcBef>
              <a:spcAft>
                <a:spcPts val="0"/>
              </a:spcAft>
              <a:buSzPct val="90000"/>
              <a:buChar char="•"/>
            </a:pPr>
            <a:r>
              <a:rPr lang="en-US"/>
              <a:t>correct a diagram, </a:t>
            </a:r>
            <a:endParaRPr/>
          </a:p>
          <a:p>
            <a:pPr indent="-308610" lvl="2" marL="1371600" rtl="0" algn="l">
              <a:lnSpc>
                <a:spcPct val="90000"/>
              </a:lnSpc>
              <a:spcBef>
                <a:spcPts val="1000"/>
              </a:spcBef>
              <a:spcAft>
                <a:spcPts val="0"/>
              </a:spcAft>
              <a:buSzPct val="90000"/>
              <a:buChar char="•"/>
            </a:pPr>
            <a:r>
              <a:rPr lang="en-US"/>
              <a:t>correct the mistake in a code snippet, </a:t>
            </a:r>
            <a:endParaRPr/>
          </a:p>
          <a:p>
            <a:pPr indent="-308610" lvl="2" marL="1371600" rtl="0" algn="l">
              <a:lnSpc>
                <a:spcPct val="90000"/>
              </a:lnSpc>
              <a:spcBef>
                <a:spcPts val="1000"/>
              </a:spcBef>
              <a:spcAft>
                <a:spcPts val="0"/>
              </a:spcAft>
              <a:buSzPct val="90000"/>
              <a:buChar char="•"/>
            </a:pPr>
            <a:r>
              <a:rPr lang="en-US"/>
              <a:t>explain differences between technical stuff (like timers, interrupts etc),</a:t>
            </a:r>
            <a:endParaRPr/>
          </a:p>
          <a:p>
            <a:pPr indent="-308610" lvl="2" marL="1371600" rtl="0" algn="l">
              <a:lnSpc>
                <a:spcPct val="90000"/>
              </a:lnSpc>
              <a:spcBef>
                <a:spcPts val="1000"/>
              </a:spcBef>
              <a:spcAft>
                <a:spcPts val="0"/>
              </a:spcAft>
              <a:buSzPct val="90000"/>
              <a:buChar char="•"/>
            </a:pPr>
            <a:r>
              <a:rPr lang="en-US"/>
              <a:t>re-write a code using specific design patterns</a:t>
            </a:r>
            <a:endParaRPr/>
          </a:p>
          <a:p>
            <a:pPr indent="-308610" lvl="2" marL="1371600" rtl="0" algn="l">
              <a:lnSpc>
                <a:spcPct val="90000"/>
              </a:lnSpc>
              <a:spcBef>
                <a:spcPts val="1000"/>
              </a:spcBef>
              <a:spcAft>
                <a:spcPts val="0"/>
              </a:spcAft>
              <a:buSzPct val="90000"/>
              <a:buChar char="•"/>
            </a:pPr>
            <a:r>
              <a:rPr lang="en-US"/>
              <a:t>etc</a:t>
            </a:r>
            <a:endParaRPr/>
          </a:p>
          <a:p>
            <a:pPr indent="-308610" lvl="0" marL="457200" rtl="0" algn="l">
              <a:lnSpc>
                <a:spcPct val="90000"/>
              </a:lnSpc>
              <a:spcBef>
                <a:spcPts val="1000"/>
              </a:spcBef>
              <a:spcAft>
                <a:spcPts val="0"/>
              </a:spcAft>
              <a:buSzPct val="64285"/>
              <a:buChar char="•"/>
            </a:pPr>
            <a:r>
              <a:rPr lang="en-US"/>
              <a:t>Depending on available resources on that specific year, you can re-take the entire course and meet that year’s requirements (similar to this one)</a:t>
            </a:r>
            <a:endParaRPr/>
          </a:p>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rPr lang="en-US"/>
              <a:t>ProTip: you </a:t>
            </a:r>
            <a:r>
              <a:rPr b="1" lang="en-US"/>
              <a:t>do not</a:t>
            </a:r>
            <a:r>
              <a:rPr lang="en-US"/>
              <a:t> want to fail this course. Having a paper exam on </a:t>
            </a:r>
            <a:r>
              <a:rPr lang="en-US"/>
              <a:t>electronics, design patterns, diagrams and microcontrollers overall - without having the practical experience - means </a:t>
            </a:r>
            <a:r>
              <a:rPr lang="en-US" u="sng">
                <a:solidFill>
                  <a:schemeClr val="hlink"/>
                </a:solidFill>
                <a:hlinkClick r:id="rId3"/>
              </a:rPr>
              <a:t>you’re gonna have a bad time</a:t>
            </a:r>
            <a:r>
              <a:rPr lang="en-US"/>
              <a:t>.</a:t>
            </a:r>
            <a:endParaRPr/>
          </a:p>
        </p:txBody>
      </p:sp>
      <p:sp>
        <p:nvSpPr>
          <p:cNvPr id="174" name="Google Shape;174;g284fae3a800_0_36"/>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15ed71ad6a3_0_10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Course details: the bad</a:t>
            </a:r>
            <a:endParaRPr/>
          </a:p>
        </p:txBody>
      </p:sp>
      <p:sp>
        <p:nvSpPr>
          <p:cNvPr id="180" name="Google Shape;180;g15ed71ad6a3_0_105"/>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
        <p:nvSpPr>
          <p:cNvPr id="181" name="Google Shape;181;g15ed71ad6a3_0_10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1000"/>
              </a:spcBef>
              <a:spcAft>
                <a:spcPts val="0"/>
              </a:spcAft>
              <a:buClr>
                <a:schemeClr val="dk1"/>
              </a:buClr>
              <a:buSzPts val="2800"/>
              <a:buChar char="•"/>
            </a:pPr>
            <a:r>
              <a:rPr lang="en-US"/>
              <a:t>Mandatory presence: if you have trouble with that </a:t>
            </a:r>
            <a:r>
              <a:rPr b="1" lang="en-US" strike="sngStrike"/>
              <a:t>DO NOT TAKE THIS COURSE. I insist.</a:t>
            </a:r>
            <a:r>
              <a:rPr b="1" lang="en-US"/>
              <a:t> (umm, too late?)</a:t>
            </a:r>
            <a:endParaRPr b="1"/>
          </a:p>
          <a:p>
            <a:pPr indent="-228600" lvl="0" marL="228600" rtl="0" algn="l">
              <a:lnSpc>
                <a:spcPct val="90000"/>
              </a:lnSpc>
              <a:spcBef>
                <a:spcPts val="1000"/>
              </a:spcBef>
              <a:spcAft>
                <a:spcPts val="0"/>
              </a:spcAft>
              <a:buSzPts val="2800"/>
              <a:buChar char="•"/>
            </a:pPr>
            <a:r>
              <a:rPr lang="en-US"/>
              <a:t>It’s fun, but hard and involves quite a lot of work.</a:t>
            </a:r>
            <a:endParaRPr/>
          </a:p>
          <a:p>
            <a:pPr indent="-228600" lvl="0" marL="228600" rtl="0" algn="l">
              <a:lnSpc>
                <a:spcPct val="90000"/>
              </a:lnSpc>
              <a:spcBef>
                <a:spcPts val="1000"/>
              </a:spcBef>
              <a:spcAft>
                <a:spcPts val="0"/>
              </a:spcAft>
              <a:buSzPts val="2800"/>
              <a:buChar char="•"/>
            </a:pPr>
            <a:r>
              <a:rPr lang="en-US"/>
              <a:t>You’ll hate - and hopefully love - the matrix project. But hate for sure.</a:t>
            </a:r>
            <a:endParaRPr/>
          </a:p>
          <a:p>
            <a:pPr indent="-228600" lvl="0" marL="228600" rtl="0" algn="l">
              <a:lnSpc>
                <a:spcPct val="90000"/>
              </a:lnSpc>
              <a:spcBef>
                <a:spcPts val="1000"/>
              </a:spcBef>
              <a:spcAft>
                <a:spcPts val="0"/>
              </a:spcAft>
              <a:buSzPts val="2800"/>
              <a:buChar char="•"/>
            </a:pPr>
            <a:r>
              <a:rPr lang="en-US"/>
              <a:t>I’m very insisting and sticky. I’ll call you if you don’t show up for a laboratory (not joking).</a:t>
            </a:r>
            <a:endParaRPr/>
          </a:p>
          <a:p>
            <a:pPr indent="-228600" lvl="0" marL="228600" rtl="0" algn="l">
              <a:lnSpc>
                <a:spcPct val="90000"/>
              </a:lnSpc>
              <a:spcBef>
                <a:spcPts val="1000"/>
              </a:spcBef>
              <a:spcAft>
                <a:spcPts val="0"/>
              </a:spcAft>
              <a:buSzPts val="2800"/>
              <a:buChar char="•"/>
            </a:pPr>
            <a:r>
              <a:rPr lang="en-US"/>
              <a:t>If you’re late, the entire lab is gonna wait for you.</a:t>
            </a:r>
            <a:endParaRPr/>
          </a:p>
          <a:p>
            <a:pPr indent="-228600" lvl="0" marL="228600" rtl="0" algn="l">
              <a:lnSpc>
                <a:spcPct val="90000"/>
              </a:lnSpc>
              <a:spcBef>
                <a:spcPts val="1000"/>
              </a:spcBef>
              <a:spcAft>
                <a:spcPts val="0"/>
              </a:spcAft>
              <a:buSzPts val="2800"/>
              <a:buChar char="•"/>
            </a:pPr>
            <a:r>
              <a:rPr lang="en-US"/>
              <a:t>A lot of attention to details</a:t>
            </a:r>
            <a:r>
              <a:rPr lang="en-US"/>
              <a:t> on writing code</a:t>
            </a:r>
            <a:r>
              <a:rPr lang="en-US"/>
              <a:t>, project structure and so on. I’ll always find something to pick one. Nobody ever receives a perfect 10 without bonus points. (I’m still hoping tho’)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15ed71ad6a3_0_13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Course details: the ugly</a:t>
            </a:r>
            <a:endParaRPr/>
          </a:p>
        </p:txBody>
      </p:sp>
      <p:sp>
        <p:nvSpPr>
          <p:cNvPr id="187" name="Google Shape;187;g15ed71ad6a3_0_131"/>
          <p:cNvSpPr txBox="1"/>
          <p:nvPr>
            <p:ph idx="1" type="body"/>
          </p:nvPr>
        </p:nvSpPr>
        <p:spPr>
          <a:xfrm>
            <a:off x="838200" y="1825625"/>
            <a:ext cx="4439100" cy="4351200"/>
          </a:xfrm>
          <a:prstGeom prst="rect">
            <a:avLst/>
          </a:prstGeom>
          <a:noFill/>
          <a:ln>
            <a:noFill/>
          </a:ln>
        </p:spPr>
        <p:txBody>
          <a:bodyPr anchorCtr="0" anchor="t" bIns="45700" lIns="91425" spcFirstLastPara="1" rIns="91425" wrap="square" tIns="45700">
            <a:normAutofit fontScale="92500" lnSpcReduction="20000"/>
          </a:bodyPr>
          <a:lstStyle/>
          <a:p>
            <a:pPr indent="-215265" lvl="0" marL="228600" rtl="0" algn="l">
              <a:lnSpc>
                <a:spcPct val="90000"/>
              </a:lnSpc>
              <a:spcBef>
                <a:spcPts val="1000"/>
              </a:spcBef>
              <a:spcAft>
                <a:spcPts val="0"/>
              </a:spcAft>
              <a:buSzPct val="100000"/>
              <a:buChar char="•"/>
            </a:pPr>
            <a:r>
              <a:rPr lang="en-US"/>
              <a:t>See? It’s </a:t>
            </a:r>
            <a:r>
              <a:rPr lang="en-US"/>
              <a:t>easy, </a:t>
            </a:r>
            <a:r>
              <a:rPr lang="en-US" u="sng">
                <a:solidFill>
                  <a:schemeClr val="hlink"/>
                </a:solidFill>
                <a:hlinkClick r:id="rId3"/>
              </a:rPr>
              <a:t>just climb the steps</a:t>
            </a:r>
            <a:endParaRPr/>
          </a:p>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rPr lang="en-US" sz="1400"/>
              <a:t>                                              Just informative, don’t take it to heart</a:t>
            </a:r>
            <a:endParaRPr sz="1400"/>
          </a:p>
        </p:txBody>
      </p:sp>
      <p:sp>
        <p:nvSpPr>
          <p:cNvPr id="188" name="Google Shape;188;g15ed71ad6a3_0_131"/>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pic>
        <p:nvPicPr>
          <p:cNvPr id="189" name="Google Shape;189;g15ed71ad6a3_0_131"/>
          <p:cNvPicPr preferRelativeResize="0"/>
          <p:nvPr/>
        </p:nvPicPr>
        <p:blipFill>
          <a:blip r:embed="rId4">
            <a:alphaModFix/>
          </a:blip>
          <a:stretch>
            <a:fillRect/>
          </a:stretch>
        </p:blipFill>
        <p:spPr>
          <a:xfrm>
            <a:off x="5631349" y="1868263"/>
            <a:ext cx="6560652" cy="43106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15ed71ad6a3_0_12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Course details: the good</a:t>
            </a:r>
            <a:endParaRPr/>
          </a:p>
        </p:txBody>
      </p:sp>
      <p:sp>
        <p:nvSpPr>
          <p:cNvPr id="195" name="Google Shape;195;g15ed71ad6a3_0_12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lnSpcReduction="20000"/>
          </a:bodyPr>
          <a:lstStyle/>
          <a:p>
            <a:pPr indent="-228600" lvl="0" marL="228600" rtl="0" algn="l">
              <a:lnSpc>
                <a:spcPct val="90000"/>
              </a:lnSpc>
              <a:spcBef>
                <a:spcPts val="1000"/>
              </a:spcBef>
              <a:spcAft>
                <a:spcPts val="0"/>
              </a:spcAft>
              <a:buSzPts val="2800"/>
              <a:buChar char="•"/>
            </a:pPr>
            <a:r>
              <a:rPr lang="en-US"/>
              <a:t>It’s challenging and rewarding.</a:t>
            </a:r>
            <a:endParaRPr/>
          </a:p>
          <a:p>
            <a:pPr indent="-228600" lvl="0" marL="228600" rtl="0" algn="l">
              <a:lnSpc>
                <a:spcPct val="90000"/>
              </a:lnSpc>
              <a:spcBef>
                <a:spcPts val="1000"/>
              </a:spcBef>
              <a:spcAft>
                <a:spcPts val="0"/>
              </a:spcAft>
              <a:buSzPts val="2800"/>
              <a:buChar char="•"/>
            </a:pPr>
            <a:r>
              <a:rPr lang="en-US"/>
              <a:t>You’ll probably learn a lot more than the actual destination of the course.</a:t>
            </a:r>
            <a:endParaRPr/>
          </a:p>
          <a:p>
            <a:pPr indent="-228600" lvl="0" marL="228600" rtl="0" algn="l">
              <a:lnSpc>
                <a:spcPct val="90000"/>
              </a:lnSpc>
              <a:spcBef>
                <a:spcPts val="1000"/>
              </a:spcBef>
              <a:spcAft>
                <a:spcPts val="0"/>
              </a:spcAft>
              <a:buSzPts val="2800"/>
              <a:buChar char="•"/>
            </a:pPr>
            <a:r>
              <a:rPr lang="en-US"/>
              <a:t>Insights about startups, the industry, research, how to write a CV and what options are out there.</a:t>
            </a:r>
            <a:endParaRPr/>
          </a:p>
          <a:p>
            <a:pPr indent="-228600" lvl="0" marL="228600" rtl="0" algn="l">
              <a:lnSpc>
                <a:spcPct val="90000"/>
              </a:lnSpc>
              <a:spcBef>
                <a:spcPts val="1000"/>
              </a:spcBef>
              <a:spcAft>
                <a:spcPts val="0"/>
              </a:spcAft>
              <a:buSzPts val="2800"/>
              <a:buChar char="•"/>
            </a:pPr>
            <a:r>
              <a:rPr lang="en-US"/>
              <a:t>You’ll receive some strict code review that will help you further your career path.</a:t>
            </a:r>
            <a:endParaRPr/>
          </a:p>
          <a:p>
            <a:pPr indent="-228600" lvl="0" marL="228600" rtl="0" algn="l">
              <a:lnSpc>
                <a:spcPct val="90000"/>
              </a:lnSpc>
              <a:spcBef>
                <a:spcPts val="1000"/>
              </a:spcBef>
              <a:spcAft>
                <a:spcPts val="0"/>
              </a:spcAft>
              <a:buSzPts val="2800"/>
              <a:buChar char="•"/>
            </a:pPr>
            <a:r>
              <a:rPr lang="en-US"/>
              <a:t>Many students said that the projects in this course helped them land a great job, due to the clean code that’s required in their github, the documentation and the fact that the matrix project is one of the few complex and combined projects. Actual quote: “it makes us look smart”.</a:t>
            </a:r>
            <a:endParaRPr/>
          </a:p>
        </p:txBody>
      </p:sp>
      <p:sp>
        <p:nvSpPr>
          <p:cNvPr id="196" name="Google Shape;196;g15ed71ad6a3_0_120"/>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f618405b28_1_265"/>
          <p:cNvSpPr txBox="1"/>
          <p:nvPr>
            <p:ph type="title"/>
          </p:nvPr>
        </p:nvSpPr>
        <p:spPr>
          <a:xfrm>
            <a:off x="1701500" y="599500"/>
            <a:ext cx="8229600" cy="7287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SzPct val="40909"/>
              <a:buNone/>
            </a:pPr>
            <a:r>
              <a:rPr lang="en-US"/>
              <a:t>Sense. Analyse. Act. </a:t>
            </a:r>
            <a:endParaRPr/>
          </a:p>
        </p:txBody>
      </p:sp>
      <p:pic>
        <p:nvPicPr>
          <p:cNvPr id="202" name="Google Shape;202;gf618405b28_1_265"/>
          <p:cNvPicPr preferRelativeResize="0"/>
          <p:nvPr/>
        </p:nvPicPr>
        <p:blipFill rotWithShape="1">
          <a:blip r:embed="rId3">
            <a:alphaModFix/>
          </a:blip>
          <a:srcRect b="0" l="0" r="0" t="0"/>
          <a:stretch/>
        </p:blipFill>
        <p:spPr>
          <a:xfrm>
            <a:off x="1701500" y="1468450"/>
            <a:ext cx="8229600" cy="4629147"/>
          </a:xfrm>
          <a:prstGeom prst="rect">
            <a:avLst/>
          </a:prstGeom>
          <a:noFill/>
          <a:ln>
            <a:noFill/>
          </a:ln>
        </p:spPr>
      </p:pic>
      <p:sp>
        <p:nvSpPr>
          <p:cNvPr id="203" name="Google Shape;203;gf618405b28_1_265"/>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
          <p:cNvSpPr txBox="1"/>
          <p:nvPr>
            <p:ph type="title"/>
          </p:nvPr>
        </p:nvSpPr>
        <p:spPr>
          <a:xfrm>
            <a:off x="1981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a:t>Arduino Uno board</a:t>
            </a:r>
            <a:endParaRPr/>
          </a:p>
        </p:txBody>
      </p:sp>
      <p:pic>
        <p:nvPicPr>
          <p:cNvPr descr="https://lh4.googleusercontent.com/iT0QYXxrvUYg9uuFgGSBAZnELCUPUu1wR3W0E6K7NZ2y0m5PYYvH6tDyL02gfbry7HldGCU-gB_pLoONu74T2NktAJjkDWvs9Upd6qvU_C_axCOekbaQPFaOMPY1y8JAnXwuelHd" id="209" name="Google Shape;209;p3"/>
          <p:cNvPicPr preferRelativeResize="0"/>
          <p:nvPr>
            <p:ph idx="1" type="body"/>
          </p:nvPr>
        </p:nvPicPr>
        <p:blipFill rotWithShape="1">
          <a:blip r:embed="rId3">
            <a:alphaModFix/>
          </a:blip>
          <a:srcRect b="0" l="0" r="0" t="0"/>
          <a:stretch/>
        </p:blipFill>
        <p:spPr>
          <a:xfrm>
            <a:off x="3410596" y="1600201"/>
            <a:ext cx="5370809" cy="4525963"/>
          </a:xfrm>
          <a:prstGeom prst="rect">
            <a:avLst/>
          </a:prstGeom>
          <a:noFill/>
          <a:ln>
            <a:noFill/>
          </a:ln>
        </p:spPr>
      </p:pic>
      <p:sp>
        <p:nvSpPr>
          <p:cNvPr id="210" name="Google Shape;210;p3"/>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f618405b28_1_270"/>
          <p:cNvSpPr txBox="1"/>
          <p:nvPr>
            <p:ph type="title"/>
          </p:nvPr>
        </p:nvSpPr>
        <p:spPr>
          <a:xfrm>
            <a:off x="659900" y="196863"/>
            <a:ext cx="109728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lang="en-US"/>
              <a:t>Sense. Analyse. Act. </a:t>
            </a:r>
            <a:endParaRPr/>
          </a:p>
        </p:txBody>
      </p:sp>
      <p:pic>
        <p:nvPicPr>
          <p:cNvPr id="216" name="Google Shape;216;gf618405b28_1_270"/>
          <p:cNvPicPr preferRelativeResize="0"/>
          <p:nvPr/>
        </p:nvPicPr>
        <p:blipFill rotWithShape="1">
          <a:blip r:embed="rId3">
            <a:alphaModFix/>
          </a:blip>
          <a:srcRect b="28701" l="0" r="2761" t="0"/>
          <a:stretch/>
        </p:blipFill>
        <p:spPr>
          <a:xfrm>
            <a:off x="928917" y="1814802"/>
            <a:ext cx="10334166" cy="4261951"/>
          </a:xfrm>
          <a:prstGeom prst="rect">
            <a:avLst/>
          </a:prstGeom>
          <a:noFill/>
          <a:ln>
            <a:noFill/>
          </a:ln>
        </p:spPr>
      </p:pic>
      <p:sp>
        <p:nvSpPr>
          <p:cNvPr id="217" name="Google Shape;217;gf618405b28_1_270"/>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15ed71ad6a3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About the course: hardware</a:t>
            </a:r>
            <a:endParaRPr/>
          </a:p>
        </p:txBody>
      </p:sp>
      <p:sp>
        <p:nvSpPr>
          <p:cNvPr id="223" name="Google Shape;223;g15ed71ad6a3_0_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000"/>
              </a:spcBef>
              <a:spcAft>
                <a:spcPts val="0"/>
              </a:spcAft>
              <a:buClr>
                <a:schemeClr val="dk1"/>
              </a:buClr>
              <a:buSzPts val="2800"/>
              <a:buChar char="•"/>
            </a:pPr>
            <a:r>
              <a:rPr lang="en-US"/>
              <a:t>Hardware &amp; Interaction</a:t>
            </a:r>
            <a:endParaRPr/>
          </a:p>
          <a:p>
            <a:pPr indent="-342900" lvl="1" marL="914400" rtl="0" algn="l">
              <a:lnSpc>
                <a:spcPct val="90000"/>
              </a:lnSpc>
              <a:spcBef>
                <a:spcPts val="1000"/>
              </a:spcBef>
              <a:spcAft>
                <a:spcPts val="0"/>
              </a:spcAft>
              <a:buSzPts val="1800"/>
              <a:buChar char="•"/>
            </a:pPr>
            <a:r>
              <a:rPr lang="en-US"/>
              <a:t>Everything is provided, you are not expected to spend money on this course (only batteries if you want extra)</a:t>
            </a:r>
            <a:endParaRPr/>
          </a:p>
          <a:p>
            <a:pPr indent="-342900" lvl="1" marL="914400" rtl="0" algn="l">
              <a:lnSpc>
                <a:spcPct val="90000"/>
              </a:lnSpc>
              <a:spcBef>
                <a:spcPts val="1000"/>
              </a:spcBef>
              <a:spcAft>
                <a:spcPts val="0"/>
              </a:spcAft>
              <a:buSzPts val="1800"/>
              <a:buChar char="•"/>
            </a:pPr>
            <a:r>
              <a:rPr lang="en-US"/>
              <a:t>You ARE allowed to break stuff, as long as you do it with care</a:t>
            </a:r>
            <a:endParaRPr/>
          </a:p>
          <a:p>
            <a:pPr indent="-342900" lvl="1" marL="914400" rtl="0" algn="l">
              <a:lnSpc>
                <a:spcPct val="90000"/>
              </a:lnSpc>
              <a:spcBef>
                <a:spcPts val="1000"/>
              </a:spcBef>
              <a:spcAft>
                <a:spcPts val="0"/>
              </a:spcAft>
              <a:buSzPts val="1800"/>
              <a:buChar char="•"/>
            </a:pPr>
            <a:r>
              <a:rPr lang="en-US"/>
              <a:t>Our motto used to be “Acasa mergea”</a:t>
            </a:r>
            <a:endParaRPr/>
          </a:p>
          <a:p>
            <a:pPr indent="-342900" lvl="1" marL="914400" rtl="0" algn="l">
              <a:lnSpc>
                <a:spcPct val="90000"/>
              </a:lnSpc>
              <a:spcBef>
                <a:spcPts val="1000"/>
              </a:spcBef>
              <a:spcAft>
                <a:spcPts val="0"/>
              </a:spcAft>
              <a:buSzPts val="1800"/>
              <a:buChar char="•"/>
            </a:pPr>
            <a:r>
              <a:rPr lang="en-US"/>
              <a:t>You are encouraged to use the laboratories, equipment, 3D printers etc</a:t>
            </a:r>
            <a:endParaRPr/>
          </a:p>
          <a:p>
            <a:pPr indent="-342900" lvl="1" marL="914400" rtl="0" algn="l">
              <a:lnSpc>
                <a:spcPct val="90000"/>
              </a:lnSpc>
              <a:spcBef>
                <a:spcPts val="1000"/>
              </a:spcBef>
              <a:spcAft>
                <a:spcPts val="0"/>
              </a:spcAft>
              <a:buSzPts val="1800"/>
              <a:buChar char="•"/>
            </a:pPr>
            <a:r>
              <a:rPr lang="en-US"/>
              <a:t>Priority on printers: homework projects -&gt; faculty projects -&gt; I want to impress someone I like -&gt; personal projects</a:t>
            </a:r>
            <a:endParaRPr/>
          </a:p>
          <a:p>
            <a:pPr indent="-342900" lvl="1" marL="914400" rtl="0" algn="l">
              <a:lnSpc>
                <a:spcPct val="90000"/>
              </a:lnSpc>
              <a:spcBef>
                <a:spcPts val="1000"/>
              </a:spcBef>
              <a:spcAft>
                <a:spcPts val="0"/>
              </a:spcAft>
              <a:buSzPts val="1800"/>
              <a:buChar char="•"/>
            </a:pPr>
            <a:r>
              <a:rPr lang="en-US"/>
              <a:t>Long story short, you are encouraged to use the equipment, even the perishable ones, even outside the course (to a reasonable degree)</a:t>
            </a:r>
            <a:endParaRPr/>
          </a:p>
        </p:txBody>
      </p:sp>
      <p:sp>
        <p:nvSpPr>
          <p:cNvPr id="224" name="Google Shape;224;g15ed71ad6a3_0_0"/>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f618405b28_0_13"/>
          <p:cNvSpPr txBox="1"/>
          <p:nvPr>
            <p:ph type="title"/>
          </p:nvPr>
        </p:nvSpPr>
        <p:spPr>
          <a:xfrm>
            <a:off x="609600" y="749829"/>
            <a:ext cx="10972800" cy="1143300"/>
          </a:xfrm>
          <a:prstGeom prst="rect">
            <a:avLst/>
          </a:prstGeom>
          <a:noFill/>
          <a:ln>
            <a:noFill/>
          </a:ln>
        </p:spPr>
        <p:txBody>
          <a:bodyPr anchorCtr="0" anchor="ctr" bIns="60925" lIns="121900" spcFirstLastPara="1" rIns="121900" wrap="square" tIns="60925">
            <a:normAutofit/>
          </a:bodyPr>
          <a:lstStyle/>
          <a:p>
            <a:pPr indent="0" lvl="0" marL="0" rtl="0" algn="l">
              <a:lnSpc>
                <a:spcPct val="90000"/>
              </a:lnSpc>
              <a:spcBef>
                <a:spcPts val="0"/>
              </a:spcBef>
              <a:spcAft>
                <a:spcPts val="0"/>
              </a:spcAft>
              <a:buClr>
                <a:schemeClr val="dk1"/>
              </a:buClr>
              <a:buSzPts val="4800"/>
              <a:buFont typeface="Calibri"/>
              <a:buNone/>
            </a:pPr>
            <a:r>
              <a:rPr lang="en-US" sz="4800"/>
              <a:t>Equipment / Meet the printers</a:t>
            </a:r>
            <a:endParaRPr sz="4800"/>
          </a:p>
        </p:txBody>
      </p:sp>
      <p:sp>
        <p:nvSpPr>
          <p:cNvPr id="230" name="Google Shape;230;gf618405b28_0_13"/>
          <p:cNvSpPr txBox="1"/>
          <p:nvPr>
            <p:ph idx="12" type="sldNum"/>
          </p:nvPr>
        </p:nvSpPr>
        <p:spPr>
          <a:xfrm>
            <a:off x="0" y="6356351"/>
            <a:ext cx="12192000" cy="365100"/>
          </a:xfrm>
          <a:prstGeom prst="rect">
            <a:avLst/>
          </a:prstGeom>
          <a:noFill/>
          <a:ln>
            <a:noFill/>
          </a:ln>
        </p:spPr>
        <p:txBody>
          <a:bodyPr anchorCtr="0" anchor="ctr" bIns="60925" lIns="121900" spcFirstLastPara="1" rIns="121900" wrap="square" tIns="6092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31" name="Google Shape;231;gf618405b28_0_13"/>
          <p:cNvSpPr txBox="1"/>
          <p:nvPr/>
        </p:nvSpPr>
        <p:spPr>
          <a:xfrm>
            <a:off x="609600" y="1783357"/>
            <a:ext cx="10972800" cy="4526100"/>
          </a:xfrm>
          <a:prstGeom prst="rect">
            <a:avLst/>
          </a:prstGeom>
          <a:noFill/>
          <a:ln>
            <a:noFill/>
          </a:ln>
        </p:spPr>
        <p:txBody>
          <a:bodyPr anchorCtr="0" anchor="t" bIns="60925" lIns="121900" spcFirstLastPara="1" rIns="121900" wrap="square" tIns="60925">
            <a:noAutofit/>
          </a:bodyPr>
          <a:lstStyle/>
          <a:p>
            <a:pPr indent="-317500" lvl="0" marL="457200" marR="0" rtl="0" algn="l">
              <a:lnSpc>
                <a:spcPct val="100000"/>
              </a:lnSpc>
              <a:spcBef>
                <a:spcPts val="0"/>
              </a:spcBef>
              <a:spcAft>
                <a:spcPts val="0"/>
              </a:spcAft>
              <a:buClr>
                <a:schemeClr val="dk1"/>
              </a:buClr>
              <a:buSzPts val="2100"/>
              <a:buFont typeface="Noto Sans Symbols"/>
              <a:buNone/>
            </a:pPr>
            <a:r>
              <a:t/>
            </a:r>
            <a:endParaRPr b="0" i="0" sz="2100" u="none" cap="none" strike="noStrike">
              <a:solidFill>
                <a:schemeClr val="dk1"/>
              </a:solidFill>
              <a:latin typeface="Calibri"/>
              <a:ea typeface="Calibri"/>
              <a:cs typeface="Calibri"/>
              <a:sym typeface="Calibri"/>
            </a:endParaRPr>
          </a:p>
        </p:txBody>
      </p:sp>
      <p:pic>
        <p:nvPicPr>
          <p:cNvPr descr="C:\Users\User\Desktop\1beeb332-1a3f-46ca-a181-95ee67b4b908.jfif" id="232" name="Google Shape;232;gf618405b28_0_13"/>
          <p:cNvPicPr preferRelativeResize="0"/>
          <p:nvPr/>
        </p:nvPicPr>
        <p:blipFill rotWithShape="1">
          <a:blip r:embed="rId3">
            <a:alphaModFix/>
          </a:blip>
          <a:srcRect b="0" l="0" r="0" t="0"/>
          <a:stretch/>
        </p:blipFill>
        <p:spPr>
          <a:xfrm>
            <a:off x="3397605" y="1892829"/>
            <a:ext cx="2602384" cy="3469844"/>
          </a:xfrm>
          <a:prstGeom prst="rect">
            <a:avLst/>
          </a:prstGeom>
          <a:noFill/>
          <a:ln>
            <a:noFill/>
          </a:ln>
        </p:spPr>
      </p:pic>
      <p:pic>
        <p:nvPicPr>
          <p:cNvPr descr="C:\Users\User\Desktop\5d825a84-bd63-4345-b5b3-4a410168a63a.jfif" id="233" name="Google Shape;233;gf618405b28_0_13"/>
          <p:cNvPicPr preferRelativeResize="0"/>
          <p:nvPr/>
        </p:nvPicPr>
        <p:blipFill rotWithShape="1">
          <a:blip r:embed="rId4">
            <a:alphaModFix/>
          </a:blip>
          <a:srcRect b="0" l="0" r="0" t="0"/>
          <a:stretch/>
        </p:blipFill>
        <p:spPr>
          <a:xfrm>
            <a:off x="8976320" y="1925244"/>
            <a:ext cx="2602385" cy="3469844"/>
          </a:xfrm>
          <a:prstGeom prst="rect">
            <a:avLst/>
          </a:prstGeom>
          <a:noFill/>
          <a:ln>
            <a:noFill/>
          </a:ln>
        </p:spPr>
      </p:pic>
      <p:pic>
        <p:nvPicPr>
          <p:cNvPr descr="C:\Users\User\Desktop\4637c6fc-4299-4835-8064-8464814efa5d.jfif" id="234" name="Google Shape;234;gf618405b28_0_13"/>
          <p:cNvPicPr preferRelativeResize="0"/>
          <p:nvPr/>
        </p:nvPicPr>
        <p:blipFill rotWithShape="1">
          <a:blip r:embed="rId5">
            <a:alphaModFix/>
          </a:blip>
          <a:srcRect b="0" l="0" r="0" t="0"/>
          <a:stretch/>
        </p:blipFill>
        <p:spPr>
          <a:xfrm>
            <a:off x="6192010" y="2551441"/>
            <a:ext cx="2602385" cy="3469848"/>
          </a:xfrm>
          <a:prstGeom prst="rect">
            <a:avLst/>
          </a:prstGeom>
          <a:noFill/>
          <a:ln>
            <a:noFill/>
          </a:ln>
        </p:spPr>
      </p:pic>
      <p:pic>
        <p:nvPicPr>
          <p:cNvPr descr="C:\Users\User\Desktop\8258cef3-e512-4aca-aaa2-8bf021a263f5.jfif" id="235" name="Google Shape;235;gf618405b28_0_13"/>
          <p:cNvPicPr preferRelativeResize="0"/>
          <p:nvPr/>
        </p:nvPicPr>
        <p:blipFill rotWithShape="1">
          <a:blip r:embed="rId6">
            <a:alphaModFix/>
          </a:blip>
          <a:srcRect b="0" l="0" r="0" t="0"/>
          <a:stretch/>
        </p:blipFill>
        <p:spPr>
          <a:xfrm>
            <a:off x="613296" y="2551443"/>
            <a:ext cx="2602384" cy="3469844"/>
          </a:xfrm>
          <a:prstGeom prst="rect">
            <a:avLst/>
          </a:prstGeom>
          <a:noFill/>
          <a:ln>
            <a:noFill/>
          </a:ln>
        </p:spPr>
      </p:pic>
      <p:sp>
        <p:nvSpPr>
          <p:cNvPr id="236" name="Google Shape;236;gf618405b28_0_13"/>
          <p:cNvSpPr txBox="1"/>
          <p:nvPr/>
        </p:nvSpPr>
        <p:spPr>
          <a:xfrm>
            <a:off x="3397605" y="5560152"/>
            <a:ext cx="2602500" cy="461100"/>
          </a:xfrm>
          <a:prstGeom prst="rect">
            <a:avLst/>
          </a:prstGeom>
          <a:solidFill>
            <a:schemeClr val="accent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Brâncuși </a:t>
            </a:r>
            <a:endParaRPr b="1" i="0" sz="3200" u="none" cap="none" strike="noStrike">
              <a:solidFill>
                <a:schemeClr val="lt1"/>
              </a:solidFill>
              <a:latin typeface="Calibri"/>
              <a:ea typeface="Calibri"/>
              <a:cs typeface="Calibri"/>
              <a:sym typeface="Calibri"/>
            </a:endParaRPr>
          </a:p>
        </p:txBody>
      </p:sp>
      <p:sp>
        <p:nvSpPr>
          <p:cNvPr id="237" name="Google Shape;237;gf618405b28_0_13"/>
          <p:cNvSpPr txBox="1"/>
          <p:nvPr/>
        </p:nvSpPr>
        <p:spPr>
          <a:xfrm>
            <a:off x="6192010" y="2094653"/>
            <a:ext cx="2602500" cy="365100"/>
          </a:xfrm>
          <a:prstGeom prst="rect">
            <a:avLst/>
          </a:prstGeom>
          <a:noFill/>
          <a:ln>
            <a:noFill/>
          </a:ln>
        </p:spPr>
        <p:txBody>
          <a:bodyPr anchorCtr="0" anchor="ctr"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Purrsa</a:t>
            </a:r>
            <a:endParaRPr b="0" i="0" sz="1600" u="none" cap="none" strike="noStrike">
              <a:solidFill>
                <a:schemeClr val="dk1"/>
              </a:solidFill>
              <a:latin typeface="Calibri"/>
              <a:ea typeface="Calibri"/>
              <a:cs typeface="Calibri"/>
              <a:sym typeface="Calibri"/>
            </a:endParaRPr>
          </a:p>
        </p:txBody>
      </p:sp>
      <p:sp>
        <p:nvSpPr>
          <p:cNvPr id="238" name="Google Shape;238;gf618405b28_0_13"/>
          <p:cNvSpPr txBox="1"/>
          <p:nvPr/>
        </p:nvSpPr>
        <p:spPr>
          <a:xfrm>
            <a:off x="6192010" y="1911747"/>
            <a:ext cx="2602500" cy="461100"/>
          </a:xfrm>
          <a:prstGeom prst="rect">
            <a:avLst/>
          </a:prstGeom>
          <a:solidFill>
            <a:schemeClr val="accent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700"/>
              <a:buFont typeface="Arial"/>
              <a:buNone/>
            </a:pPr>
            <a:r>
              <a:rPr b="1" i="0" lang="en-US" sz="2700" u="none" cap="none" strike="noStrike">
                <a:solidFill>
                  <a:schemeClr val="lt1"/>
                </a:solidFill>
                <a:latin typeface="Calibri"/>
                <a:ea typeface="Calibri"/>
                <a:cs typeface="Calibri"/>
                <a:sym typeface="Calibri"/>
              </a:rPr>
              <a:t>Purrsa (i3 MK3)</a:t>
            </a:r>
            <a:endParaRPr b="1" i="0" sz="2700" u="none" cap="none" strike="noStrike">
              <a:solidFill>
                <a:schemeClr val="lt1"/>
              </a:solidFill>
              <a:latin typeface="Calibri"/>
              <a:ea typeface="Calibri"/>
              <a:cs typeface="Calibri"/>
              <a:sym typeface="Calibri"/>
            </a:endParaRPr>
          </a:p>
        </p:txBody>
      </p:sp>
      <p:sp>
        <p:nvSpPr>
          <p:cNvPr id="239" name="Google Shape;239;gf618405b28_0_13"/>
          <p:cNvSpPr txBox="1"/>
          <p:nvPr/>
        </p:nvSpPr>
        <p:spPr>
          <a:xfrm>
            <a:off x="8976320" y="5560152"/>
            <a:ext cx="2602500" cy="461100"/>
          </a:xfrm>
          <a:prstGeom prst="rect">
            <a:avLst/>
          </a:prstGeom>
          <a:solidFill>
            <a:schemeClr val="accent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Calibri"/>
                <a:ea typeface="Calibri"/>
                <a:cs typeface="Calibri"/>
                <a:sym typeface="Calibri"/>
              </a:rPr>
              <a:t>Zotrax M300 Plus</a:t>
            </a:r>
            <a:endParaRPr b="1" i="0" sz="2400" u="none" cap="none" strike="noStrike">
              <a:solidFill>
                <a:schemeClr val="lt1"/>
              </a:solidFill>
              <a:latin typeface="Calibri"/>
              <a:ea typeface="Calibri"/>
              <a:cs typeface="Calibri"/>
              <a:sym typeface="Calibri"/>
            </a:endParaRPr>
          </a:p>
        </p:txBody>
      </p:sp>
      <p:sp>
        <p:nvSpPr>
          <p:cNvPr id="240" name="Google Shape;240;gf618405b28_0_13"/>
          <p:cNvSpPr txBox="1"/>
          <p:nvPr/>
        </p:nvSpPr>
        <p:spPr>
          <a:xfrm>
            <a:off x="609600" y="1892829"/>
            <a:ext cx="2602500" cy="461100"/>
          </a:xfrm>
          <a:prstGeom prst="rect">
            <a:avLst/>
          </a:prstGeom>
          <a:solidFill>
            <a:schemeClr val="accent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Rainbow</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15ed71ad6a3_0_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About the course: the kit</a:t>
            </a:r>
            <a:endParaRPr/>
          </a:p>
        </p:txBody>
      </p:sp>
      <p:pic>
        <p:nvPicPr>
          <p:cNvPr id="246" name="Google Shape;246;g15ed71ad6a3_0_5"/>
          <p:cNvPicPr preferRelativeResize="0"/>
          <p:nvPr/>
        </p:nvPicPr>
        <p:blipFill rotWithShape="1">
          <a:blip r:embed="rId3">
            <a:alphaModFix/>
          </a:blip>
          <a:srcRect b="0" l="0" r="0" t="0"/>
          <a:stretch/>
        </p:blipFill>
        <p:spPr>
          <a:xfrm>
            <a:off x="2492825" y="1432178"/>
            <a:ext cx="7206349" cy="4816225"/>
          </a:xfrm>
          <a:prstGeom prst="rect">
            <a:avLst/>
          </a:prstGeom>
          <a:noFill/>
          <a:ln>
            <a:noFill/>
          </a:ln>
        </p:spPr>
      </p:pic>
      <p:sp>
        <p:nvSpPr>
          <p:cNvPr id="247" name="Google Shape;247;g15ed71ad6a3_0_5"/>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Today’s agenda</a:t>
            </a:r>
            <a:endParaRPr/>
          </a:p>
        </p:txBody>
      </p:sp>
      <p:sp>
        <p:nvSpPr>
          <p:cNvPr id="98" name="Google Shape;98;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Get to know each other</a:t>
            </a:r>
            <a:endParaRPr/>
          </a:p>
          <a:p>
            <a:pPr indent="-342900" lvl="1" marL="914400" rtl="0" algn="l">
              <a:lnSpc>
                <a:spcPct val="90000"/>
              </a:lnSpc>
              <a:spcBef>
                <a:spcPts val="0"/>
              </a:spcBef>
              <a:spcAft>
                <a:spcPts val="0"/>
              </a:spcAft>
              <a:buSzPts val="1800"/>
              <a:buChar char="•"/>
            </a:pPr>
            <a:r>
              <a:rPr lang="en-US"/>
              <a:t>About you</a:t>
            </a:r>
            <a:endParaRPr/>
          </a:p>
          <a:p>
            <a:pPr indent="-342900" lvl="1" marL="914400" rtl="0" algn="l">
              <a:lnSpc>
                <a:spcPct val="90000"/>
              </a:lnSpc>
              <a:spcBef>
                <a:spcPts val="0"/>
              </a:spcBef>
              <a:spcAft>
                <a:spcPts val="0"/>
              </a:spcAft>
              <a:buSzPts val="1800"/>
              <a:buChar char="•"/>
            </a:pPr>
            <a:r>
              <a:rPr lang="en-US"/>
              <a:t>About us</a:t>
            </a:r>
            <a:endParaRPr/>
          </a:p>
          <a:p>
            <a:pPr indent="-342900" lvl="1" marL="914400" rtl="0" algn="l">
              <a:lnSpc>
                <a:spcPct val="90000"/>
              </a:lnSpc>
              <a:spcBef>
                <a:spcPts val="0"/>
              </a:spcBef>
              <a:spcAft>
                <a:spcPts val="0"/>
              </a:spcAft>
              <a:buSzPts val="1800"/>
              <a:buChar char="•"/>
            </a:pPr>
            <a:r>
              <a:rPr lang="en-US"/>
              <a:t>About the course</a:t>
            </a:r>
            <a:endParaRPr/>
          </a:p>
          <a:p>
            <a:pPr indent="-228600" lvl="0" marL="228600" rtl="0" algn="l">
              <a:lnSpc>
                <a:spcPct val="90000"/>
              </a:lnSpc>
              <a:spcBef>
                <a:spcPts val="1000"/>
              </a:spcBef>
              <a:spcAft>
                <a:spcPts val="0"/>
              </a:spcAft>
              <a:buClr>
                <a:schemeClr val="dk1"/>
              </a:buClr>
              <a:buSzPts val="2800"/>
              <a:buChar char="•"/>
            </a:pPr>
            <a:r>
              <a:rPr lang="en-US"/>
              <a:t>InnovationLabs, IdeaJam, SCSS, Robochallenge, funding &amp; incubators</a:t>
            </a:r>
            <a:endParaRPr/>
          </a:p>
          <a:p>
            <a:pPr indent="-228600" lvl="0" marL="228600" rtl="0" algn="l">
              <a:lnSpc>
                <a:spcPct val="90000"/>
              </a:lnSpc>
              <a:spcBef>
                <a:spcPts val="1000"/>
              </a:spcBef>
              <a:spcAft>
                <a:spcPts val="0"/>
              </a:spcAft>
              <a:buClr>
                <a:schemeClr val="dk1"/>
              </a:buClr>
              <a:buSzPts val="2800"/>
              <a:buChar char="•"/>
            </a:pPr>
            <a:r>
              <a:rPr lang="en-US"/>
              <a:t>Some books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99" name="Google Shape;99;p2"/>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gf618405b28_1_0"/>
          <p:cNvPicPr preferRelativeResize="0"/>
          <p:nvPr/>
        </p:nvPicPr>
        <p:blipFill rotWithShape="1">
          <a:blip r:embed="rId3">
            <a:alphaModFix/>
          </a:blip>
          <a:srcRect b="0" l="0" r="0" t="0"/>
          <a:stretch/>
        </p:blipFill>
        <p:spPr>
          <a:xfrm>
            <a:off x="5953808" y="1752239"/>
            <a:ext cx="5030226" cy="3353522"/>
          </a:xfrm>
          <a:prstGeom prst="rect">
            <a:avLst/>
          </a:prstGeom>
          <a:noFill/>
          <a:ln>
            <a:noFill/>
          </a:ln>
        </p:spPr>
      </p:pic>
      <p:pic>
        <p:nvPicPr>
          <p:cNvPr id="253" name="Google Shape;253;gf618405b28_1_0"/>
          <p:cNvPicPr preferRelativeResize="0"/>
          <p:nvPr/>
        </p:nvPicPr>
        <p:blipFill rotWithShape="1">
          <a:blip r:embed="rId4">
            <a:alphaModFix/>
          </a:blip>
          <a:srcRect b="0" l="0" r="0" t="0"/>
          <a:stretch/>
        </p:blipFill>
        <p:spPr>
          <a:xfrm>
            <a:off x="156275" y="1714500"/>
            <a:ext cx="5137234" cy="3429000"/>
          </a:xfrm>
          <a:prstGeom prst="rect">
            <a:avLst/>
          </a:prstGeom>
          <a:noFill/>
          <a:ln>
            <a:noFill/>
          </a:ln>
        </p:spPr>
      </p:pic>
      <p:sp>
        <p:nvSpPr>
          <p:cNvPr id="254" name="Google Shape;254;gf618405b28_1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About the course: the matrix project</a:t>
            </a:r>
            <a:endParaRPr/>
          </a:p>
        </p:txBody>
      </p:sp>
      <p:sp>
        <p:nvSpPr>
          <p:cNvPr id="255" name="Google Shape;255;gf618405b28_1_0"/>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15ed71ad6a3_0_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About the course: the line follower</a:t>
            </a:r>
            <a:endParaRPr/>
          </a:p>
        </p:txBody>
      </p:sp>
      <p:pic>
        <p:nvPicPr>
          <p:cNvPr id="261" name="Google Shape;261;g15ed71ad6a3_0_11"/>
          <p:cNvPicPr preferRelativeResize="0"/>
          <p:nvPr/>
        </p:nvPicPr>
        <p:blipFill rotWithShape="1">
          <a:blip r:embed="rId3">
            <a:alphaModFix/>
          </a:blip>
          <a:srcRect b="0" l="0" r="0" t="0"/>
          <a:stretch/>
        </p:blipFill>
        <p:spPr>
          <a:xfrm>
            <a:off x="5792200" y="1457125"/>
            <a:ext cx="6292951" cy="4178909"/>
          </a:xfrm>
          <a:prstGeom prst="rect">
            <a:avLst/>
          </a:prstGeom>
          <a:noFill/>
          <a:ln>
            <a:noFill/>
          </a:ln>
        </p:spPr>
      </p:pic>
      <p:pic>
        <p:nvPicPr>
          <p:cNvPr id="262" name="Google Shape;262;g15ed71ad6a3_0_11"/>
          <p:cNvPicPr preferRelativeResize="0"/>
          <p:nvPr/>
        </p:nvPicPr>
        <p:blipFill rotWithShape="1">
          <a:blip r:embed="rId4">
            <a:alphaModFix/>
          </a:blip>
          <a:srcRect b="0" l="0" r="0" t="0"/>
          <a:stretch/>
        </p:blipFill>
        <p:spPr>
          <a:xfrm>
            <a:off x="67950" y="1457125"/>
            <a:ext cx="5571876" cy="4178899"/>
          </a:xfrm>
          <a:prstGeom prst="rect">
            <a:avLst/>
          </a:prstGeom>
          <a:noFill/>
          <a:ln>
            <a:noFill/>
          </a:ln>
        </p:spPr>
      </p:pic>
      <p:sp>
        <p:nvSpPr>
          <p:cNvPr id="263" name="Google Shape;263;g15ed71ad6a3_0_11"/>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f618405b28_0_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SCSS, InnovationLabs &amp; IdeaJam</a:t>
            </a:r>
            <a:endParaRPr/>
          </a:p>
        </p:txBody>
      </p:sp>
      <p:sp>
        <p:nvSpPr>
          <p:cNvPr id="269" name="Google Shape;269;gf618405b28_0_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270" name="Google Shape;270;gf618405b28_0_5"/>
          <p:cNvPicPr preferRelativeResize="0"/>
          <p:nvPr/>
        </p:nvPicPr>
        <p:blipFill rotWithShape="1">
          <a:blip r:embed="rId3">
            <a:alphaModFix/>
          </a:blip>
          <a:srcRect b="0" l="0" r="0" t="0"/>
          <a:stretch/>
        </p:blipFill>
        <p:spPr>
          <a:xfrm>
            <a:off x="838200" y="1576425"/>
            <a:ext cx="4600400" cy="4600400"/>
          </a:xfrm>
          <a:prstGeom prst="rect">
            <a:avLst/>
          </a:prstGeom>
          <a:noFill/>
          <a:ln>
            <a:noFill/>
          </a:ln>
        </p:spPr>
      </p:pic>
      <p:pic>
        <p:nvPicPr>
          <p:cNvPr id="271" name="Google Shape;271;gf618405b28_0_5"/>
          <p:cNvPicPr preferRelativeResize="0"/>
          <p:nvPr/>
        </p:nvPicPr>
        <p:blipFill rotWithShape="1">
          <a:blip r:embed="rId4">
            <a:alphaModFix/>
          </a:blip>
          <a:srcRect b="0" l="0" r="0" t="0"/>
          <a:stretch/>
        </p:blipFill>
        <p:spPr>
          <a:xfrm>
            <a:off x="7032250" y="1576425"/>
            <a:ext cx="4600401" cy="4600401"/>
          </a:xfrm>
          <a:prstGeom prst="rect">
            <a:avLst/>
          </a:prstGeom>
          <a:noFill/>
          <a:ln>
            <a:noFill/>
          </a:ln>
        </p:spPr>
      </p:pic>
      <p:sp>
        <p:nvSpPr>
          <p:cNvPr id="272" name="Google Shape;272;gf618405b28_0_5"/>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15ed71ad6a3_0_13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Some other projects we’re working on</a:t>
            </a:r>
            <a:endParaRPr/>
          </a:p>
        </p:txBody>
      </p:sp>
      <p:sp>
        <p:nvSpPr>
          <p:cNvPr id="278" name="Google Shape;278;g15ed71ad6a3_0_13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000"/>
              </a:spcBef>
              <a:spcAft>
                <a:spcPts val="0"/>
              </a:spcAft>
              <a:buSzPts val="2800"/>
              <a:buChar char="•"/>
            </a:pPr>
            <a:r>
              <a:rPr lang="en-US"/>
              <a:t>InMoov Robot: </a:t>
            </a:r>
            <a:r>
              <a:rPr lang="en-US" u="sng">
                <a:solidFill>
                  <a:schemeClr val="hlink"/>
                </a:solidFill>
                <a:hlinkClick r:id="rId3"/>
              </a:rPr>
              <a:t>https://www.youtube.com/watch?v=H4Z09edx52E</a:t>
            </a:r>
            <a:r>
              <a:rPr lang="en-US"/>
              <a:t> </a:t>
            </a:r>
            <a:endParaRPr/>
          </a:p>
          <a:p>
            <a:pPr indent="-228600" lvl="0" marL="228600" rtl="0" algn="l">
              <a:lnSpc>
                <a:spcPct val="90000"/>
              </a:lnSpc>
              <a:spcBef>
                <a:spcPts val="1000"/>
              </a:spcBef>
              <a:spcAft>
                <a:spcPts val="0"/>
              </a:spcAft>
              <a:buSzPts val="2800"/>
              <a:buChar char="•"/>
            </a:pPr>
            <a:r>
              <a:rPr lang="en-US"/>
              <a:t>Bosch Future Mobility Challenge: </a:t>
            </a:r>
            <a:r>
              <a:rPr lang="en-US" u="sng">
                <a:solidFill>
                  <a:schemeClr val="hlink"/>
                </a:solidFill>
                <a:hlinkClick r:id="rId4"/>
              </a:rPr>
              <a:t>https://boschfuturemobility.com/</a:t>
            </a:r>
            <a:r>
              <a:rPr lang="en-US"/>
              <a:t> </a:t>
            </a:r>
            <a:endParaRPr/>
          </a:p>
          <a:p>
            <a:pPr indent="-228600" lvl="0" marL="228600" rtl="0" algn="l">
              <a:lnSpc>
                <a:spcPct val="90000"/>
              </a:lnSpc>
              <a:spcBef>
                <a:spcPts val="1000"/>
              </a:spcBef>
              <a:spcAft>
                <a:spcPts val="0"/>
              </a:spcAft>
              <a:buSzPts val="2800"/>
              <a:buChar char="•"/>
            </a:pPr>
            <a:r>
              <a:rPr lang="en-US"/>
              <a:t>Robochallenge: </a:t>
            </a:r>
            <a:r>
              <a:rPr lang="en-US" u="sng">
                <a:solidFill>
                  <a:schemeClr val="hlink"/>
                </a:solidFill>
                <a:hlinkClick r:id="rId5"/>
              </a:rPr>
              <a:t>https://robochallenge.ro/</a:t>
            </a:r>
            <a:r>
              <a:rPr lang="en-US"/>
              <a:t> </a:t>
            </a:r>
            <a:endParaRPr/>
          </a:p>
          <a:p>
            <a:pPr indent="-228600" lvl="0" marL="228600" rtl="0" algn="l">
              <a:lnSpc>
                <a:spcPct val="90000"/>
              </a:lnSpc>
              <a:spcBef>
                <a:spcPts val="1000"/>
              </a:spcBef>
              <a:spcAft>
                <a:spcPts val="0"/>
              </a:spcAft>
              <a:buSzPts val="2800"/>
              <a:buChar char="•"/>
            </a:pPr>
            <a:r>
              <a:rPr lang="en-US"/>
              <a:t>RC/RC Challenge maybe?</a:t>
            </a:r>
            <a:endParaRPr/>
          </a:p>
          <a:p>
            <a:pPr indent="-228600" lvl="0" marL="228600" rtl="0" algn="l">
              <a:lnSpc>
                <a:spcPct val="90000"/>
              </a:lnSpc>
              <a:spcBef>
                <a:spcPts val="1000"/>
              </a:spcBef>
              <a:spcAft>
                <a:spcPts val="0"/>
              </a:spcAft>
              <a:buSzPts val="2800"/>
              <a:buChar char="•"/>
            </a:pPr>
            <a:r>
              <a:rPr lang="en-US"/>
              <a:t>Course website (wordpress)</a:t>
            </a:r>
            <a:endParaRPr/>
          </a:p>
          <a:p>
            <a:pPr indent="-228600" lvl="0" marL="228600" rtl="0" algn="l">
              <a:lnSpc>
                <a:spcPct val="90000"/>
              </a:lnSpc>
              <a:spcBef>
                <a:spcPts val="1000"/>
              </a:spcBef>
              <a:spcAft>
                <a:spcPts val="0"/>
              </a:spcAft>
              <a:buSzPts val="2800"/>
              <a:buChar char="•"/>
            </a:pPr>
            <a:r>
              <a:rPr lang="en-US"/>
              <a:t>You can do your necessary apprenticeship in the lab</a:t>
            </a:r>
            <a:endParaRPr/>
          </a:p>
        </p:txBody>
      </p:sp>
      <p:sp>
        <p:nvSpPr>
          <p:cNvPr id="279" name="Google Shape;279;g15ed71ad6a3_0_138"/>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15ed71ad6a3_0_14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Homework #0</a:t>
            </a:r>
            <a:endParaRPr/>
          </a:p>
        </p:txBody>
      </p:sp>
      <p:sp>
        <p:nvSpPr>
          <p:cNvPr id="285" name="Google Shape;285;g15ed71ad6a3_0_14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000"/>
              </a:spcBef>
              <a:spcAft>
                <a:spcPts val="0"/>
              </a:spcAft>
              <a:buSzPts val="2800"/>
              <a:buChar char="•"/>
            </a:pPr>
            <a:r>
              <a:rPr lang="en-US"/>
              <a:t>Join the Teams group</a:t>
            </a:r>
            <a:endParaRPr/>
          </a:p>
          <a:p>
            <a:pPr indent="-228600" lvl="0" marL="228600" rtl="0" algn="l">
              <a:lnSpc>
                <a:spcPct val="90000"/>
              </a:lnSpc>
              <a:spcBef>
                <a:spcPts val="1000"/>
              </a:spcBef>
              <a:spcAft>
                <a:spcPts val="0"/>
              </a:spcAft>
              <a:buSzPts val="2800"/>
              <a:buChar char="•"/>
            </a:pPr>
            <a:r>
              <a:rPr lang="en-US"/>
              <a:t>Complete the form</a:t>
            </a:r>
            <a:endParaRPr/>
          </a:p>
          <a:p>
            <a:pPr indent="-228600" lvl="0" marL="228600" rtl="0" algn="l">
              <a:lnSpc>
                <a:spcPct val="90000"/>
              </a:lnSpc>
              <a:spcBef>
                <a:spcPts val="1000"/>
              </a:spcBef>
              <a:spcAft>
                <a:spcPts val="0"/>
              </a:spcAft>
              <a:buSzPts val="2800"/>
              <a:buChar char="•"/>
            </a:pPr>
            <a:r>
              <a:rPr lang="en-US"/>
              <a:t>Create a github public repository as per the instructions that you will receive in the following email.</a:t>
            </a:r>
            <a:endParaRPr/>
          </a:p>
          <a:p>
            <a:pPr indent="-228600" lvl="0" marL="228600" rtl="0" algn="l">
              <a:lnSpc>
                <a:spcPct val="90000"/>
              </a:lnSpc>
              <a:spcBef>
                <a:spcPts val="1000"/>
              </a:spcBef>
              <a:spcAft>
                <a:spcPts val="0"/>
              </a:spcAft>
              <a:buSzPts val="2800"/>
              <a:buChar char="•"/>
            </a:pPr>
            <a:r>
              <a:rPr lang="en-US"/>
              <a:t>All homeworks have the same grade (0.4p). Don’t miss the easy ones!</a:t>
            </a:r>
            <a:endParaRPr/>
          </a:p>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t/>
            </a:r>
            <a:endParaRPr/>
          </a:p>
        </p:txBody>
      </p:sp>
      <p:sp>
        <p:nvSpPr>
          <p:cNvPr id="286" name="Google Shape;286;g15ed71ad6a3_0_146"/>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f618405b28_1_82"/>
          <p:cNvSpPr txBox="1"/>
          <p:nvPr>
            <p:ph type="title"/>
          </p:nvPr>
        </p:nvSpPr>
        <p:spPr>
          <a:xfrm>
            <a:off x="1117600" y="365125"/>
            <a:ext cx="140208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Some books</a:t>
            </a:r>
            <a:endParaRPr/>
          </a:p>
        </p:txBody>
      </p:sp>
      <p:sp>
        <p:nvSpPr>
          <p:cNvPr id="292" name="Google Shape;292;gf618405b28_1_82"/>
          <p:cNvSpPr txBox="1"/>
          <p:nvPr>
            <p:ph idx="1" type="body"/>
          </p:nvPr>
        </p:nvSpPr>
        <p:spPr>
          <a:xfrm>
            <a:off x="1117600" y="1825625"/>
            <a:ext cx="14020800" cy="43512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The pragmatic programmer</a:t>
            </a:r>
            <a:endParaRPr/>
          </a:p>
          <a:p>
            <a:pPr indent="-139700" lvl="0" marL="342900" rtl="0" algn="l">
              <a:lnSpc>
                <a:spcPct val="90000"/>
              </a:lnSpc>
              <a:spcBef>
                <a:spcPts val="640"/>
              </a:spcBef>
              <a:spcAft>
                <a:spcPts val="0"/>
              </a:spcAft>
              <a:buClr>
                <a:schemeClr val="dk1"/>
              </a:buClr>
              <a:buSzPts val="3200"/>
              <a:buNone/>
            </a:pPr>
            <a:r>
              <a:t/>
            </a:r>
            <a:endParaRPr/>
          </a:p>
        </p:txBody>
      </p:sp>
      <p:pic>
        <p:nvPicPr>
          <p:cNvPr id="293" name="Google Shape;293;gf618405b28_1_82"/>
          <p:cNvPicPr preferRelativeResize="0"/>
          <p:nvPr/>
        </p:nvPicPr>
        <p:blipFill rotWithShape="1">
          <a:blip r:embed="rId3">
            <a:alphaModFix/>
          </a:blip>
          <a:srcRect b="0" l="0" r="0" t="0"/>
          <a:stretch/>
        </p:blipFill>
        <p:spPr>
          <a:xfrm>
            <a:off x="997875" y="2310606"/>
            <a:ext cx="2476500" cy="3105150"/>
          </a:xfrm>
          <a:prstGeom prst="rect">
            <a:avLst/>
          </a:prstGeom>
          <a:noFill/>
          <a:ln>
            <a:noFill/>
          </a:ln>
        </p:spPr>
      </p:pic>
      <p:sp>
        <p:nvSpPr>
          <p:cNvPr id="294" name="Google Shape;294;gf618405b28_1_82"/>
          <p:cNvSpPr txBox="1"/>
          <p:nvPr/>
        </p:nvSpPr>
        <p:spPr>
          <a:xfrm>
            <a:off x="5421933" y="2310606"/>
            <a:ext cx="4941300" cy="314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Read this and you’ll be a better programmer than most of your colleagues.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Read this and y</a:t>
            </a:r>
            <a:r>
              <a:rPr b="0" i="0" lang="en-US" sz="1800" u="none" cap="none" strike="noStrike">
                <a:solidFill>
                  <a:schemeClr val="dk1"/>
                </a:solidFill>
                <a:latin typeface="Calibri"/>
                <a:ea typeface="Calibri"/>
                <a:cs typeface="Calibri"/>
                <a:sym typeface="Calibri"/>
              </a:rPr>
              <a:t>ou’ll use good practices better than some of the managers you’ll encounter.</a:t>
            </a:r>
            <a:br>
              <a:rPr b="0" i="0" lang="en-US" sz="1800" u="none" cap="none" strike="noStrike">
                <a:solidFill>
                  <a:schemeClr val="dk1"/>
                </a:solidFill>
                <a:latin typeface="Calibri"/>
                <a:ea typeface="Calibri"/>
                <a:cs typeface="Calibri"/>
                <a:sym typeface="Calibri"/>
              </a:rPr>
            </a:b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Read this and you’ll be years ahead of the learning curve for your mean level.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Its techniques are applicable in other fields as well, not only programming.</a:t>
            </a:r>
            <a:endParaRPr b="0" i="0" sz="1400" u="none" cap="none" strike="noStrike">
              <a:solidFill>
                <a:srgbClr val="000000"/>
              </a:solidFill>
              <a:latin typeface="Arial"/>
              <a:ea typeface="Arial"/>
              <a:cs typeface="Arial"/>
              <a:sym typeface="Arial"/>
            </a:endParaRPr>
          </a:p>
        </p:txBody>
      </p:sp>
      <p:pic>
        <p:nvPicPr>
          <p:cNvPr id="295" name="Google Shape;295;gf618405b28_1_82"/>
          <p:cNvPicPr preferRelativeResize="0"/>
          <p:nvPr/>
        </p:nvPicPr>
        <p:blipFill rotWithShape="1">
          <a:blip r:embed="rId4">
            <a:alphaModFix/>
          </a:blip>
          <a:srcRect b="0" l="0" r="0" t="0"/>
          <a:stretch/>
        </p:blipFill>
        <p:spPr>
          <a:xfrm>
            <a:off x="2706900" y="3355629"/>
            <a:ext cx="2476500" cy="3247248"/>
          </a:xfrm>
          <a:prstGeom prst="rect">
            <a:avLst/>
          </a:prstGeom>
          <a:noFill/>
          <a:ln>
            <a:noFill/>
          </a:ln>
        </p:spPr>
      </p:pic>
      <p:sp>
        <p:nvSpPr>
          <p:cNvPr id="296" name="Google Shape;296;gf618405b28_1_82"/>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f618405b28_1_103"/>
          <p:cNvSpPr txBox="1"/>
          <p:nvPr>
            <p:ph type="title"/>
          </p:nvPr>
        </p:nvSpPr>
        <p:spPr>
          <a:xfrm>
            <a:off x="1117600" y="365125"/>
            <a:ext cx="140208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Some books</a:t>
            </a:r>
            <a:endParaRPr/>
          </a:p>
        </p:txBody>
      </p:sp>
      <p:sp>
        <p:nvSpPr>
          <p:cNvPr id="302" name="Google Shape;302;gf618405b28_1_103"/>
          <p:cNvSpPr txBox="1"/>
          <p:nvPr>
            <p:ph idx="1" type="body"/>
          </p:nvPr>
        </p:nvSpPr>
        <p:spPr>
          <a:xfrm>
            <a:off x="1117600" y="1825625"/>
            <a:ext cx="14020800" cy="43512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Clean code</a:t>
            </a:r>
            <a:endParaRPr/>
          </a:p>
          <a:p>
            <a:pPr indent="-139700" lvl="0" marL="342900" rtl="0" algn="l">
              <a:lnSpc>
                <a:spcPct val="90000"/>
              </a:lnSpc>
              <a:spcBef>
                <a:spcPts val="640"/>
              </a:spcBef>
              <a:spcAft>
                <a:spcPts val="0"/>
              </a:spcAft>
              <a:buClr>
                <a:schemeClr val="dk1"/>
              </a:buClr>
              <a:buSzPts val="3200"/>
              <a:buNone/>
            </a:pPr>
            <a:r>
              <a:t/>
            </a:r>
            <a:endParaRPr/>
          </a:p>
        </p:txBody>
      </p:sp>
      <p:pic>
        <p:nvPicPr>
          <p:cNvPr id="303" name="Google Shape;303;gf618405b28_1_103"/>
          <p:cNvPicPr preferRelativeResize="0"/>
          <p:nvPr/>
        </p:nvPicPr>
        <p:blipFill rotWithShape="1">
          <a:blip r:embed="rId3">
            <a:alphaModFix/>
          </a:blip>
          <a:srcRect b="0" l="0" r="0" t="0"/>
          <a:stretch/>
        </p:blipFill>
        <p:spPr>
          <a:xfrm>
            <a:off x="1117600" y="2362200"/>
            <a:ext cx="2476500" cy="3190875"/>
          </a:xfrm>
          <a:prstGeom prst="rect">
            <a:avLst/>
          </a:prstGeom>
          <a:noFill/>
          <a:ln>
            <a:noFill/>
          </a:ln>
        </p:spPr>
      </p:pic>
      <p:sp>
        <p:nvSpPr>
          <p:cNvPr id="304" name="Google Shape;304;gf618405b28_1_103"/>
          <p:cNvSpPr txBox="1"/>
          <p:nvPr/>
        </p:nvSpPr>
        <p:spPr>
          <a:xfrm>
            <a:off x="4572000" y="2362200"/>
            <a:ext cx="56895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Somewhat more technical, but excellent book on coding practices.</a:t>
            </a:r>
            <a:br>
              <a:rPr b="0" i="0" lang="en-US" sz="1800" u="none" cap="none" strike="noStrike">
                <a:solidFill>
                  <a:schemeClr val="dk1"/>
                </a:solidFill>
                <a:latin typeface="Calibri"/>
                <a:ea typeface="Calibri"/>
                <a:cs typeface="Calibri"/>
                <a:sym typeface="Calibri"/>
              </a:rPr>
            </a:b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Reading this and The pragmatic programmer will put you way ahead most programmers, even the ones with experience.</a:t>
            </a:r>
            <a:endParaRPr b="0" i="0" sz="1400" u="none" cap="none" strike="noStrike">
              <a:solidFill>
                <a:srgbClr val="000000"/>
              </a:solidFill>
              <a:latin typeface="Arial"/>
              <a:ea typeface="Arial"/>
              <a:cs typeface="Arial"/>
              <a:sym typeface="Arial"/>
            </a:endParaRPr>
          </a:p>
        </p:txBody>
      </p:sp>
      <p:sp>
        <p:nvSpPr>
          <p:cNvPr id="305" name="Google Shape;305;gf618405b28_1_103"/>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f618405b28_1_89"/>
          <p:cNvSpPr txBox="1"/>
          <p:nvPr>
            <p:ph type="title"/>
          </p:nvPr>
        </p:nvSpPr>
        <p:spPr>
          <a:xfrm>
            <a:off x="1117600" y="365125"/>
            <a:ext cx="140208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Some books</a:t>
            </a:r>
            <a:endParaRPr/>
          </a:p>
        </p:txBody>
      </p:sp>
      <p:sp>
        <p:nvSpPr>
          <p:cNvPr id="311" name="Google Shape;311;gf618405b28_1_89"/>
          <p:cNvSpPr txBox="1"/>
          <p:nvPr>
            <p:ph idx="1" type="body"/>
          </p:nvPr>
        </p:nvSpPr>
        <p:spPr>
          <a:xfrm>
            <a:off x="1117600" y="1825625"/>
            <a:ext cx="14020800" cy="43512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The lean startup &amp; Zero to One</a:t>
            </a:r>
            <a:endParaRPr/>
          </a:p>
          <a:p>
            <a:pPr indent="0" lvl="0" marL="457200" rtl="0" algn="l">
              <a:lnSpc>
                <a:spcPct val="90000"/>
              </a:lnSpc>
              <a:spcBef>
                <a:spcPts val="0"/>
              </a:spcBef>
              <a:spcAft>
                <a:spcPts val="0"/>
              </a:spcAft>
              <a:buSzPts val="1800"/>
              <a:buNone/>
            </a:pPr>
            <a:r>
              <a:t/>
            </a:r>
            <a:endParaRPr/>
          </a:p>
          <a:p>
            <a:pPr indent="-139700" lvl="0" marL="342900" rtl="0" algn="l">
              <a:lnSpc>
                <a:spcPct val="90000"/>
              </a:lnSpc>
              <a:spcBef>
                <a:spcPts val="640"/>
              </a:spcBef>
              <a:spcAft>
                <a:spcPts val="0"/>
              </a:spcAft>
              <a:buClr>
                <a:schemeClr val="dk1"/>
              </a:buClr>
              <a:buSzPts val="3200"/>
              <a:buNone/>
            </a:pPr>
            <a:r>
              <a:t/>
            </a:r>
            <a:endParaRPr/>
          </a:p>
        </p:txBody>
      </p:sp>
      <p:pic>
        <p:nvPicPr>
          <p:cNvPr id="312" name="Google Shape;312;gf618405b28_1_89"/>
          <p:cNvPicPr preferRelativeResize="0"/>
          <p:nvPr/>
        </p:nvPicPr>
        <p:blipFill rotWithShape="1">
          <a:blip r:embed="rId3">
            <a:alphaModFix/>
          </a:blip>
          <a:srcRect b="0" l="0" r="0" t="0"/>
          <a:stretch/>
        </p:blipFill>
        <p:spPr>
          <a:xfrm>
            <a:off x="885200" y="2239423"/>
            <a:ext cx="2171000" cy="3279624"/>
          </a:xfrm>
          <a:prstGeom prst="rect">
            <a:avLst/>
          </a:prstGeom>
          <a:noFill/>
          <a:ln>
            <a:noFill/>
          </a:ln>
        </p:spPr>
      </p:pic>
      <p:sp>
        <p:nvSpPr>
          <p:cNvPr id="313" name="Google Shape;313;gf618405b28_1_89"/>
          <p:cNvSpPr txBox="1"/>
          <p:nvPr/>
        </p:nvSpPr>
        <p:spPr>
          <a:xfrm>
            <a:off x="5080000" y="2239434"/>
            <a:ext cx="6096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 must for anyone who wants to be part of a startup.</a:t>
            </a:r>
            <a:br>
              <a:rPr b="0" i="0" lang="en-US" sz="1800" u="none" cap="none" strike="noStrike">
                <a:solidFill>
                  <a:schemeClr val="dk1"/>
                </a:solidFill>
                <a:latin typeface="Calibri"/>
                <a:ea typeface="Calibri"/>
                <a:cs typeface="Calibri"/>
                <a:sym typeface="Calibri"/>
              </a:rPr>
            </a:b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Useful for absolutely anyone who will work in an organization. It will help you develop the entrepreneurial mindset.</a:t>
            </a:r>
            <a:br>
              <a:rPr b="0" i="0" lang="en-US" sz="1800" u="none" cap="none" strike="noStrike">
                <a:solidFill>
                  <a:schemeClr val="dk1"/>
                </a:solidFill>
                <a:latin typeface="Calibri"/>
                <a:ea typeface="Calibri"/>
                <a:cs typeface="Calibri"/>
                <a:sym typeface="Calibri"/>
              </a:rPr>
            </a:b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Some of </a:t>
            </a:r>
            <a:r>
              <a:rPr b="0" i="0" lang="en-US" sz="1800" u="none" cap="none" strike="noStrike">
                <a:solidFill>
                  <a:schemeClr val="dk1"/>
                </a:solidFill>
                <a:latin typeface="Calibri"/>
                <a:ea typeface="Calibri"/>
                <a:cs typeface="Calibri"/>
                <a:sym typeface="Calibri"/>
              </a:rPr>
              <a:t>THE books that shaped silicon valley. Most things that work there originated from here or are presented in these books.</a:t>
            </a:r>
            <a:endParaRPr b="0" i="0" sz="1400" u="none" cap="none" strike="noStrike">
              <a:solidFill>
                <a:srgbClr val="000000"/>
              </a:solidFill>
              <a:latin typeface="Arial"/>
              <a:ea typeface="Arial"/>
              <a:cs typeface="Arial"/>
              <a:sym typeface="Arial"/>
            </a:endParaRPr>
          </a:p>
        </p:txBody>
      </p:sp>
      <p:pic>
        <p:nvPicPr>
          <p:cNvPr id="314" name="Google Shape;314;gf618405b28_1_89"/>
          <p:cNvPicPr preferRelativeResize="0"/>
          <p:nvPr/>
        </p:nvPicPr>
        <p:blipFill rotWithShape="1">
          <a:blip r:embed="rId4">
            <a:alphaModFix/>
          </a:blip>
          <a:srcRect b="0" l="0" r="0" t="0"/>
          <a:stretch/>
        </p:blipFill>
        <p:spPr>
          <a:xfrm>
            <a:off x="2224125" y="3306225"/>
            <a:ext cx="2170998" cy="3257308"/>
          </a:xfrm>
          <a:prstGeom prst="rect">
            <a:avLst/>
          </a:prstGeom>
          <a:noFill/>
          <a:ln>
            <a:noFill/>
          </a:ln>
        </p:spPr>
      </p:pic>
      <p:sp>
        <p:nvSpPr>
          <p:cNvPr id="315" name="Google Shape;315;gf618405b28_1_89"/>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286814a52ce_0_2"/>
          <p:cNvSpPr txBox="1"/>
          <p:nvPr>
            <p:ph type="title"/>
          </p:nvPr>
        </p:nvSpPr>
        <p:spPr>
          <a:xfrm>
            <a:off x="1117600" y="365125"/>
            <a:ext cx="140208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Some books</a:t>
            </a:r>
            <a:endParaRPr/>
          </a:p>
        </p:txBody>
      </p:sp>
      <p:sp>
        <p:nvSpPr>
          <p:cNvPr id="321" name="Google Shape;321;g286814a52ce_0_2"/>
          <p:cNvSpPr txBox="1"/>
          <p:nvPr>
            <p:ph idx="1" type="body"/>
          </p:nvPr>
        </p:nvSpPr>
        <p:spPr>
          <a:xfrm>
            <a:off x="1117600" y="1825625"/>
            <a:ext cx="14020800" cy="43512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Don’t make me think</a:t>
            </a:r>
            <a:endParaRPr/>
          </a:p>
          <a:p>
            <a:pPr indent="-139700" lvl="0" marL="342900" rtl="0" algn="l">
              <a:lnSpc>
                <a:spcPct val="90000"/>
              </a:lnSpc>
              <a:spcBef>
                <a:spcPts val="640"/>
              </a:spcBef>
              <a:spcAft>
                <a:spcPts val="0"/>
              </a:spcAft>
              <a:buClr>
                <a:schemeClr val="dk1"/>
              </a:buClr>
              <a:buSzPts val="3200"/>
              <a:buNone/>
            </a:pPr>
            <a:r>
              <a:t/>
            </a:r>
            <a:endParaRPr/>
          </a:p>
        </p:txBody>
      </p:sp>
      <p:sp>
        <p:nvSpPr>
          <p:cNvPr id="322" name="Google Shape;322;g286814a52ce_0_2"/>
          <p:cNvSpPr txBox="1"/>
          <p:nvPr/>
        </p:nvSpPr>
        <p:spPr>
          <a:xfrm>
            <a:off x="5384800" y="2209800"/>
            <a:ext cx="60960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Easy read, excellent book on designing web pages / application.</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Even if you’re not interested in that, it packs useful information on how to design interactive tools</a:t>
            </a:r>
            <a:endParaRPr sz="1800">
              <a:solidFill>
                <a:schemeClr val="dk1"/>
              </a:solidFill>
              <a:latin typeface="Calibri"/>
              <a:ea typeface="Calibri"/>
              <a:cs typeface="Calibri"/>
              <a:sym typeface="Calibri"/>
            </a:endParaRPr>
          </a:p>
        </p:txBody>
      </p:sp>
      <p:sp>
        <p:nvSpPr>
          <p:cNvPr id="323" name="Google Shape;323;g286814a52ce_0_2"/>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pic>
        <p:nvPicPr>
          <p:cNvPr id="324" name="Google Shape;324;g286814a52ce_0_2"/>
          <p:cNvPicPr preferRelativeResize="0"/>
          <p:nvPr/>
        </p:nvPicPr>
        <p:blipFill>
          <a:blip r:embed="rId3">
            <a:alphaModFix/>
          </a:blip>
          <a:stretch>
            <a:fillRect/>
          </a:stretch>
        </p:blipFill>
        <p:spPr>
          <a:xfrm>
            <a:off x="1364126" y="2297501"/>
            <a:ext cx="3185956" cy="4096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286814a52ce_0_20"/>
          <p:cNvSpPr txBox="1"/>
          <p:nvPr>
            <p:ph type="title"/>
          </p:nvPr>
        </p:nvSpPr>
        <p:spPr>
          <a:xfrm>
            <a:off x="1117600" y="365125"/>
            <a:ext cx="140208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Some books</a:t>
            </a:r>
            <a:endParaRPr/>
          </a:p>
        </p:txBody>
      </p:sp>
      <p:sp>
        <p:nvSpPr>
          <p:cNvPr id="330" name="Google Shape;330;g286814a52ce_0_20"/>
          <p:cNvSpPr txBox="1"/>
          <p:nvPr>
            <p:ph idx="1" type="body"/>
          </p:nvPr>
        </p:nvSpPr>
        <p:spPr>
          <a:xfrm>
            <a:off x="1117600" y="1825625"/>
            <a:ext cx="14020800" cy="43512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The design of everyday things</a:t>
            </a:r>
            <a:endParaRPr/>
          </a:p>
          <a:p>
            <a:pPr indent="-139700" lvl="0" marL="342900" rtl="0" algn="l">
              <a:lnSpc>
                <a:spcPct val="90000"/>
              </a:lnSpc>
              <a:spcBef>
                <a:spcPts val="640"/>
              </a:spcBef>
              <a:spcAft>
                <a:spcPts val="0"/>
              </a:spcAft>
              <a:buClr>
                <a:schemeClr val="dk1"/>
              </a:buClr>
              <a:buSzPts val="3200"/>
              <a:buNone/>
            </a:pPr>
            <a:r>
              <a:t/>
            </a:r>
            <a:endParaRPr/>
          </a:p>
        </p:txBody>
      </p:sp>
      <p:sp>
        <p:nvSpPr>
          <p:cNvPr id="331" name="Google Shape;331;g286814a52ce_0_20"/>
          <p:cNvSpPr txBox="1"/>
          <p:nvPr/>
        </p:nvSpPr>
        <p:spPr>
          <a:xfrm>
            <a:off x="5362375" y="2389100"/>
            <a:ext cx="6096000" cy="249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Goodreads describes this book as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a:t>
            </a:r>
            <a:r>
              <a:rPr lang="en-US" sz="1200">
                <a:solidFill>
                  <a:srgbClr val="1E1915"/>
                </a:solidFill>
                <a:highlight>
                  <a:srgbClr val="FFFFFF"/>
                </a:highlight>
                <a:latin typeface="Montserrat"/>
                <a:ea typeface="Montserrat"/>
                <a:cs typeface="Montserrat"/>
                <a:sym typeface="Montserrat"/>
              </a:rPr>
              <a:t>Anyone who designs anything to be used by humans -- from physical objects to computer programs to conceptual tools -- must read this book, and it is an equally tremendous read for anyone who has to use anything created by another human. It could forever change how you experience and interact with your physical surroundings, open your eyes to the perversity of bad design and the desirability of good design, and raise your expectations about how things </a:t>
            </a:r>
            <a:r>
              <a:rPr i="1" lang="en-US" sz="1200">
                <a:solidFill>
                  <a:srgbClr val="1E1915"/>
                </a:solidFill>
                <a:highlight>
                  <a:srgbClr val="FFFFFF"/>
                </a:highlight>
                <a:latin typeface="Montserrat"/>
                <a:ea typeface="Montserrat"/>
                <a:cs typeface="Montserrat"/>
                <a:sym typeface="Montserrat"/>
              </a:rPr>
              <a:t>should</a:t>
            </a:r>
            <a:r>
              <a:rPr lang="en-US" sz="1200">
                <a:solidFill>
                  <a:srgbClr val="1E1915"/>
                </a:solidFill>
                <a:highlight>
                  <a:srgbClr val="FFFFFF"/>
                </a:highlight>
                <a:latin typeface="Montserrat"/>
                <a:ea typeface="Montserrat"/>
                <a:cs typeface="Montserrat"/>
                <a:sym typeface="Montserrat"/>
              </a:rPr>
              <a:t> be designed.”</a:t>
            </a:r>
            <a:endParaRPr sz="1200">
              <a:solidFill>
                <a:srgbClr val="1E1915"/>
              </a:solidFill>
              <a:highlight>
                <a:srgbClr val="FFFFFF"/>
              </a:highlight>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sz="1200">
              <a:solidFill>
                <a:srgbClr val="1E1915"/>
              </a:solidFill>
              <a:highlight>
                <a:srgbClr val="FFFFFF"/>
              </a:highlight>
              <a:latin typeface="Montserrat"/>
              <a:ea typeface="Montserrat"/>
              <a:cs typeface="Montserrat"/>
              <a:sym typeface="Montserrat"/>
            </a:endParaRPr>
          </a:p>
          <a:p>
            <a:pPr indent="0" lvl="0" marL="0" rtl="0" algn="l">
              <a:spcBef>
                <a:spcPts val="0"/>
              </a:spcBef>
              <a:spcAft>
                <a:spcPts val="0"/>
              </a:spcAft>
              <a:buClr>
                <a:schemeClr val="dk1"/>
              </a:buClr>
              <a:buSzPts val="1800"/>
              <a:buFont typeface="Arial"/>
              <a:buNone/>
            </a:pPr>
            <a:r>
              <a:rPr lang="en-US" sz="1800">
                <a:solidFill>
                  <a:schemeClr val="dk1"/>
                </a:solidFill>
                <a:latin typeface="Calibri"/>
                <a:ea typeface="Calibri"/>
                <a:cs typeface="Calibri"/>
                <a:sym typeface="Calibri"/>
              </a:rPr>
              <a:t>and I agree with it.</a:t>
            </a:r>
            <a:endParaRPr sz="1200">
              <a:solidFill>
                <a:srgbClr val="1E1915"/>
              </a:solidFill>
              <a:highlight>
                <a:srgbClr val="FFFFFF"/>
              </a:highlight>
              <a:latin typeface="Montserrat"/>
              <a:ea typeface="Montserrat"/>
              <a:cs typeface="Montserrat"/>
              <a:sym typeface="Montserrat"/>
            </a:endParaRPr>
          </a:p>
        </p:txBody>
      </p:sp>
      <p:sp>
        <p:nvSpPr>
          <p:cNvPr id="332" name="Google Shape;332;g286814a52ce_0_20"/>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pic>
        <p:nvPicPr>
          <p:cNvPr id="333" name="Google Shape;333;g286814a52ce_0_20"/>
          <p:cNvPicPr preferRelativeResize="0"/>
          <p:nvPr/>
        </p:nvPicPr>
        <p:blipFill>
          <a:blip r:embed="rId3">
            <a:alphaModFix/>
          </a:blip>
          <a:stretch>
            <a:fillRect/>
          </a:stretch>
        </p:blipFill>
        <p:spPr>
          <a:xfrm>
            <a:off x="1381625" y="2297500"/>
            <a:ext cx="3150945" cy="4096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f168257758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About us</a:t>
            </a:r>
            <a:endParaRPr/>
          </a:p>
        </p:txBody>
      </p:sp>
      <p:sp>
        <p:nvSpPr>
          <p:cNvPr id="105" name="Google Shape;105;gf168257758_0_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fontScale="92500" lnSpcReduction="20000"/>
          </a:bodyPr>
          <a:lstStyle/>
          <a:p>
            <a:pPr indent="-215265" lvl="0" marL="228600" rtl="0" algn="l">
              <a:lnSpc>
                <a:spcPct val="90000"/>
              </a:lnSpc>
              <a:spcBef>
                <a:spcPts val="1000"/>
              </a:spcBef>
              <a:spcAft>
                <a:spcPts val="0"/>
              </a:spcAft>
              <a:buClr>
                <a:schemeClr val="dk1"/>
              </a:buClr>
              <a:buSzPct val="100000"/>
              <a:buChar char="•"/>
            </a:pPr>
            <a:r>
              <a:rPr lang="en-US"/>
              <a:t>2 Laboratories: </a:t>
            </a:r>
            <a:endParaRPr/>
          </a:p>
          <a:p>
            <a:pPr indent="-334326" lvl="1" marL="914400" rtl="0" algn="l">
              <a:lnSpc>
                <a:spcPct val="90000"/>
              </a:lnSpc>
              <a:spcBef>
                <a:spcPts val="1000"/>
              </a:spcBef>
              <a:spcAft>
                <a:spcPts val="0"/>
              </a:spcAft>
              <a:buSzPct val="75000"/>
              <a:buChar char="•"/>
            </a:pPr>
            <a:r>
              <a:rPr lang="en-US"/>
              <a:t>315 - Introduction to Robotics</a:t>
            </a:r>
            <a:endParaRPr/>
          </a:p>
          <a:p>
            <a:pPr indent="-334326" lvl="1" marL="914400" rtl="0" algn="l">
              <a:lnSpc>
                <a:spcPct val="90000"/>
              </a:lnSpc>
              <a:spcBef>
                <a:spcPts val="1000"/>
              </a:spcBef>
              <a:spcAft>
                <a:spcPts val="0"/>
              </a:spcAft>
              <a:buSzPct val="75000"/>
              <a:buChar char="•"/>
            </a:pPr>
            <a:r>
              <a:rPr lang="en-US"/>
              <a:t>314 -3D Printing, prototyping</a:t>
            </a:r>
            <a:endParaRPr/>
          </a:p>
          <a:p>
            <a:pPr indent="-215265" lvl="0" marL="228600" rtl="0" algn="l">
              <a:lnSpc>
                <a:spcPct val="90000"/>
              </a:lnSpc>
              <a:spcBef>
                <a:spcPts val="1000"/>
              </a:spcBef>
              <a:spcAft>
                <a:spcPts val="0"/>
              </a:spcAft>
              <a:buClr>
                <a:schemeClr val="dk1"/>
              </a:buClr>
              <a:buSzPct val="100000"/>
              <a:buChar char="•"/>
            </a:pPr>
            <a:r>
              <a:rPr lang="en-US"/>
              <a:t>Social media:</a:t>
            </a:r>
            <a:endParaRPr/>
          </a:p>
          <a:p>
            <a:pPr indent="-393063" lvl="1" marL="914400" rtl="0" algn="l">
              <a:lnSpc>
                <a:spcPct val="90000"/>
              </a:lnSpc>
              <a:spcBef>
                <a:spcPts val="1000"/>
              </a:spcBef>
              <a:spcAft>
                <a:spcPts val="0"/>
              </a:spcAft>
              <a:buClr>
                <a:schemeClr val="dk1"/>
              </a:buClr>
              <a:buSzPct val="116664"/>
              <a:buChar char="•"/>
            </a:pPr>
            <a:r>
              <a:rPr lang="en-US"/>
              <a:t>Youtube: https://www.youtube.com/c/UnibucRobotic</a:t>
            </a:r>
            <a:r>
              <a:rPr lang="en-US"/>
              <a:t>s </a:t>
            </a:r>
            <a:endParaRPr/>
          </a:p>
          <a:p>
            <a:pPr indent="-393063" lvl="1" marL="914400" rtl="0" algn="l">
              <a:lnSpc>
                <a:spcPct val="90000"/>
              </a:lnSpc>
              <a:spcBef>
                <a:spcPts val="1000"/>
              </a:spcBef>
              <a:spcAft>
                <a:spcPts val="0"/>
              </a:spcAft>
              <a:buClr>
                <a:schemeClr val="dk1"/>
              </a:buClr>
              <a:buSzPct val="116664"/>
              <a:buChar char="•"/>
            </a:pPr>
            <a:r>
              <a:rPr lang="en-US"/>
              <a:t>FB: fb.com/unibuc.robotics</a:t>
            </a:r>
            <a:endParaRPr/>
          </a:p>
          <a:p>
            <a:pPr indent="-393062" lvl="1" marL="914400" rtl="0" algn="l">
              <a:spcBef>
                <a:spcPts val="1000"/>
              </a:spcBef>
              <a:spcAft>
                <a:spcPts val="0"/>
              </a:spcAft>
              <a:buSzPct val="116664"/>
              <a:buChar char="•"/>
            </a:pPr>
            <a:r>
              <a:rPr lang="en-US"/>
              <a:t>Insta: insta.com/unibucrobotics</a:t>
            </a:r>
            <a:endParaRPr/>
          </a:p>
          <a:p>
            <a:pPr indent="-393063" lvl="1" marL="914400" rtl="0" algn="l">
              <a:lnSpc>
                <a:spcPct val="90000"/>
              </a:lnSpc>
              <a:spcBef>
                <a:spcPts val="1000"/>
              </a:spcBef>
              <a:spcAft>
                <a:spcPts val="0"/>
              </a:spcAft>
              <a:buClr>
                <a:schemeClr val="dk1"/>
              </a:buClr>
              <a:buSzPct val="116664"/>
              <a:buChar char="•"/>
            </a:pPr>
            <a:r>
              <a:rPr lang="en-US"/>
              <a:t>Linkedin: https://www.linkedin.com/company/unibucrobotics/ </a:t>
            </a:r>
            <a:endParaRPr/>
          </a:p>
          <a:p>
            <a:pPr indent="0" lvl="0" marL="0" rtl="0" algn="l">
              <a:lnSpc>
                <a:spcPct val="90000"/>
              </a:lnSpc>
              <a:spcBef>
                <a:spcPts val="1000"/>
              </a:spcBef>
              <a:spcAft>
                <a:spcPts val="0"/>
              </a:spcAft>
              <a:buSzPct val="82949"/>
              <a:buNone/>
            </a:pPr>
            <a:r>
              <a:t/>
            </a:r>
            <a:endParaRPr/>
          </a:p>
          <a:p>
            <a:pPr indent="0" lvl="0" marL="0" rtl="0" algn="l">
              <a:lnSpc>
                <a:spcPct val="90000"/>
              </a:lnSpc>
              <a:spcBef>
                <a:spcPts val="1000"/>
              </a:spcBef>
              <a:spcAft>
                <a:spcPts val="0"/>
              </a:spcAft>
              <a:buSzPct val="82949"/>
              <a:buNone/>
            </a:pPr>
            <a:r>
              <a:t/>
            </a:r>
            <a:endParaRPr/>
          </a:p>
          <a:p>
            <a:pPr indent="-50800" lvl="0" marL="228600" rtl="0" algn="l">
              <a:lnSpc>
                <a:spcPct val="90000"/>
              </a:lnSpc>
              <a:spcBef>
                <a:spcPts val="1000"/>
              </a:spcBef>
              <a:spcAft>
                <a:spcPts val="0"/>
              </a:spcAft>
              <a:buClr>
                <a:schemeClr val="dk1"/>
              </a:buClr>
              <a:buSzPct val="100000"/>
              <a:buNone/>
            </a:pPr>
            <a:r>
              <a:t/>
            </a:r>
            <a:endParaRPr/>
          </a:p>
        </p:txBody>
      </p:sp>
      <p:sp>
        <p:nvSpPr>
          <p:cNvPr id="106" name="Google Shape;106;gf168257758_0_0"/>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286814a52ce_0_11"/>
          <p:cNvSpPr txBox="1"/>
          <p:nvPr>
            <p:ph type="title"/>
          </p:nvPr>
        </p:nvSpPr>
        <p:spPr>
          <a:xfrm>
            <a:off x="1117600" y="365125"/>
            <a:ext cx="140208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Some books</a:t>
            </a:r>
            <a:endParaRPr/>
          </a:p>
        </p:txBody>
      </p:sp>
      <p:sp>
        <p:nvSpPr>
          <p:cNvPr id="339" name="Google Shape;339;g286814a52ce_0_11"/>
          <p:cNvSpPr txBox="1"/>
          <p:nvPr>
            <p:ph idx="1" type="body"/>
          </p:nvPr>
        </p:nvSpPr>
        <p:spPr>
          <a:xfrm>
            <a:off x="1117600" y="1825625"/>
            <a:ext cx="14020800" cy="43512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Rich dad, Poor dad </a:t>
            </a:r>
            <a:endParaRPr/>
          </a:p>
          <a:p>
            <a:pPr indent="-139700" lvl="0" marL="342900" rtl="0" algn="l">
              <a:lnSpc>
                <a:spcPct val="90000"/>
              </a:lnSpc>
              <a:spcBef>
                <a:spcPts val="640"/>
              </a:spcBef>
              <a:spcAft>
                <a:spcPts val="0"/>
              </a:spcAft>
              <a:buClr>
                <a:schemeClr val="dk1"/>
              </a:buClr>
              <a:buSzPts val="3200"/>
              <a:buNone/>
            </a:pPr>
            <a:r>
              <a:t/>
            </a:r>
            <a:endParaRPr/>
          </a:p>
        </p:txBody>
      </p:sp>
      <p:pic>
        <p:nvPicPr>
          <p:cNvPr id="340" name="Google Shape;340;g286814a52ce_0_11"/>
          <p:cNvPicPr preferRelativeResize="0"/>
          <p:nvPr/>
        </p:nvPicPr>
        <p:blipFill rotWithShape="1">
          <a:blip r:embed="rId3">
            <a:alphaModFix/>
          </a:blip>
          <a:srcRect b="0" l="0" r="0" t="0"/>
          <a:stretch/>
        </p:blipFill>
        <p:spPr>
          <a:xfrm>
            <a:off x="678100" y="2253200"/>
            <a:ext cx="4191000" cy="4191000"/>
          </a:xfrm>
          <a:prstGeom prst="rect">
            <a:avLst/>
          </a:prstGeom>
          <a:noFill/>
          <a:ln>
            <a:noFill/>
          </a:ln>
        </p:spPr>
      </p:pic>
      <p:sp>
        <p:nvSpPr>
          <p:cNvPr id="341" name="Google Shape;341;g286814a52ce_0_11"/>
          <p:cNvSpPr txBox="1"/>
          <p:nvPr/>
        </p:nvSpPr>
        <p:spPr>
          <a:xfrm>
            <a:off x="5384800" y="2209800"/>
            <a:ext cx="6096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One of the most famous books on personal finances.</a:t>
            </a:r>
            <a:br>
              <a:rPr b="0" i="0" lang="en-US" sz="1800" u="none" cap="none" strike="noStrike">
                <a:solidFill>
                  <a:schemeClr val="dk1"/>
                </a:solidFill>
                <a:latin typeface="Calibri"/>
                <a:ea typeface="Calibri"/>
                <a:cs typeface="Calibri"/>
                <a:sym typeface="Calibri"/>
              </a:rPr>
            </a:b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Contains controversial statements about money – some might seem harsh and with some you might not agree</a:t>
            </a:r>
            <a:r>
              <a:rPr lang="en-US" sz="1800">
                <a:solidFill>
                  <a:schemeClr val="dk1"/>
                </a:solidFill>
                <a:latin typeface="Calibri"/>
                <a:ea typeface="Calibri"/>
                <a:cs typeface="Calibri"/>
                <a:sym typeface="Calibri"/>
              </a:rPr>
              <a:t>, and that’s the point.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Calibri"/>
                <a:ea typeface="Calibri"/>
                <a:cs typeface="Calibri"/>
                <a:sym typeface="Calibri"/>
              </a:rPr>
              <a:t>There are many books on personal finance, and this is one of them. </a:t>
            </a:r>
            <a:endParaRPr sz="1800">
              <a:solidFill>
                <a:schemeClr val="dk1"/>
              </a:solidFill>
              <a:latin typeface="Calibri"/>
              <a:ea typeface="Calibri"/>
              <a:cs typeface="Calibri"/>
              <a:sym typeface="Calibri"/>
            </a:endParaRPr>
          </a:p>
        </p:txBody>
      </p:sp>
      <p:sp>
        <p:nvSpPr>
          <p:cNvPr id="342" name="Google Shape;342;g286814a52ce_0_11"/>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f618405b28_1_185"/>
          <p:cNvSpPr txBox="1"/>
          <p:nvPr>
            <p:ph type="title"/>
          </p:nvPr>
        </p:nvSpPr>
        <p:spPr>
          <a:xfrm>
            <a:off x="2757550" y="564800"/>
            <a:ext cx="5406900" cy="780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Attendance check</a:t>
            </a:r>
            <a:endParaRPr/>
          </a:p>
        </p:txBody>
      </p:sp>
      <p:pic>
        <p:nvPicPr>
          <p:cNvPr descr="https://lh5.googleusercontent.com/tu3MhzXeHBU5SCHSQ9OhKe9I6vZdrpqGS5dRi03amo3p8v7tM9XT3PYJ-uBuanY6C3JoqK3u26KddKZp7NgqKRYrMFpxglEKlJ-1D7pf65zfk26RXE2E16cg2Oh11NipBzjFrhKv" id="348" name="Google Shape;348;gf618405b28_1_185"/>
          <p:cNvPicPr preferRelativeResize="0"/>
          <p:nvPr>
            <p:ph idx="1" type="body"/>
          </p:nvPr>
        </p:nvPicPr>
        <p:blipFill rotWithShape="1">
          <a:blip r:embed="rId3">
            <a:alphaModFix/>
          </a:blip>
          <a:srcRect b="0" l="0" r="0" t="0"/>
          <a:stretch/>
        </p:blipFill>
        <p:spPr>
          <a:xfrm>
            <a:off x="3556000" y="1958181"/>
            <a:ext cx="3810000" cy="3810000"/>
          </a:xfrm>
          <a:prstGeom prst="rect">
            <a:avLst/>
          </a:prstGeom>
          <a:noFill/>
          <a:ln>
            <a:noFill/>
          </a:ln>
        </p:spPr>
      </p:pic>
      <p:sp>
        <p:nvSpPr>
          <p:cNvPr id="349" name="Google Shape;349;gf618405b28_1_185"/>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286814a52ce_0_4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About us: the team</a:t>
            </a:r>
            <a:endParaRPr/>
          </a:p>
        </p:txBody>
      </p:sp>
      <p:sp>
        <p:nvSpPr>
          <p:cNvPr id="355" name="Google Shape;355;g286814a52ce_0_424"/>
          <p:cNvSpPr txBox="1"/>
          <p:nvPr>
            <p:ph idx="1" type="body"/>
          </p:nvPr>
        </p:nvSpPr>
        <p:spPr>
          <a:xfrm>
            <a:off x="5822575" y="1825625"/>
            <a:ext cx="55314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b="1" lang="en-US" sz="2200"/>
              <a:t>Aurelian Adrian </a:t>
            </a:r>
            <a:r>
              <a:rPr b="1" lang="en-US" sz="2200"/>
              <a:t>Pascu </a:t>
            </a:r>
            <a:endParaRPr b="1" sz="2200"/>
          </a:p>
          <a:p>
            <a:pPr indent="0" lvl="0" marL="0" rtl="0" algn="l">
              <a:lnSpc>
                <a:spcPct val="90000"/>
              </a:lnSpc>
              <a:spcBef>
                <a:spcPts val="1000"/>
              </a:spcBef>
              <a:spcAft>
                <a:spcPts val="0"/>
              </a:spcAft>
              <a:buNone/>
            </a:pPr>
            <a:r>
              <a:t/>
            </a:r>
            <a:endParaRPr b="1" sz="2000"/>
          </a:p>
          <a:p>
            <a:pPr indent="0" lvl="0" marL="0" rtl="0" algn="l">
              <a:lnSpc>
                <a:spcPct val="90000"/>
              </a:lnSpc>
              <a:spcBef>
                <a:spcPts val="1000"/>
              </a:spcBef>
              <a:spcAft>
                <a:spcPts val="0"/>
              </a:spcAft>
              <a:buNone/>
            </a:pPr>
            <a:r>
              <a:rPr b="1" lang="en-US" sz="2200"/>
              <a:t>Contact</a:t>
            </a:r>
            <a:endParaRPr b="1" sz="2200"/>
          </a:p>
          <a:p>
            <a:pPr indent="-355600" lvl="0" marL="457200" rtl="0" algn="l">
              <a:lnSpc>
                <a:spcPct val="90000"/>
              </a:lnSpc>
              <a:spcBef>
                <a:spcPts val="1000"/>
              </a:spcBef>
              <a:spcAft>
                <a:spcPts val="0"/>
              </a:spcAft>
              <a:buSzPts val="2000"/>
              <a:buChar char="•"/>
            </a:pPr>
            <a:r>
              <a:rPr lang="en-US" sz="2000" u="sng">
                <a:solidFill>
                  <a:schemeClr val="hlink"/>
                </a:solidFill>
                <a:hlinkClick r:id="rId3"/>
              </a:rPr>
              <a:t>me.adi.hf@gmail.com</a:t>
            </a:r>
            <a:r>
              <a:rPr lang="en-US" sz="2000"/>
              <a:t> </a:t>
            </a:r>
            <a:endParaRPr sz="2000"/>
          </a:p>
          <a:p>
            <a:pPr indent="-355600" lvl="0" marL="457200" rtl="0" algn="l">
              <a:lnSpc>
                <a:spcPct val="90000"/>
              </a:lnSpc>
              <a:spcBef>
                <a:spcPts val="0"/>
              </a:spcBef>
              <a:spcAft>
                <a:spcPts val="0"/>
              </a:spcAft>
              <a:buSzPts val="2000"/>
              <a:buChar char="•"/>
            </a:pPr>
            <a:r>
              <a:rPr lang="en-US" sz="2000"/>
              <a:t>instgram.com/adi_random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p:txBody>
      </p:sp>
      <p:pic>
        <p:nvPicPr>
          <p:cNvPr id="356" name="Google Shape;356;g286814a52ce_0_424"/>
          <p:cNvPicPr preferRelativeResize="0"/>
          <p:nvPr/>
        </p:nvPicPr>
        <p:blipFill>
          <a:blip r:embed="rId4">
            <a:alphaModFix/>
          </a:blip>
          <a:stretch>
            <a:fillRect/>
          </a:stretch>
        </p:blipFill>
        <p:spPr>
          <a:xfrm>
            <a:off x="838200" y="1570038"/>
            <a:ext cx="4780613" cy="48623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286988f1ea8_0_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About us: the team</a:t>
            </a:r>
            <a:endParaRPr/>
          </a:p>
        </p:txBody>
      </p:sp>
      <p:sp>
        <p:nvSpPr>
          <p:cNvPr id="362" name="Google Shape;362;g286988f1ea8_0_6"/>
          <p:cNvSpPr txBox="1"/>
          <p:nvPr>
            <p:ph idx="1" type="body"/>
          </p:nvPr>
        </p:nvSpPr>
        <p:spPr>
          <a:xfrm>
            <a:off x="4500275" y="1825625"/>
            <a:ext cx="68538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b="1" lang="en-US" sz="2200"/>
              <a:t>Alexandru Surdu-Bob</a:t>
            </a:r>
            <a:r>
              <a:rPr b="1" lang="en-US" sz="2200"/>
              <a:t> </a:t>
            </a:r>
            <a:endParaRPr b="1" sz="2200"/>
          </a:p>
          <a:p>
            <a:pPr indent="0" lvl="0" marL="0" rtl="0" algn="l">
              <a:lnSpc>
                <a:spcPct val="90000"/>
              </a:lnSpc>
              <a:spcBef>
                <a:spcPts val="1000"/>
              </a:spcBef>
              <a:spcAft>
                <a:spcPts val="0"/>
              </a:spcAft>
              <a:buNone/>
            </a:pPr>
            <a:r>
              <a:rPr lang="en-US" sz="1400"/>
              <a:t>1st year MS AI Student / FullStack Dev @ ALTEN Romania / Robotics, cars and music enthusiast</a:t>
            </a:r>
            <a:endParaRPr sz="1400"/>
          </a:p>
          <a:p>
            <a:pPr indent="0" lvl="0" marL="0" rtl="0" algn="l">
              <a:lnSpc>
                <a:spcPct val="90000"/>
              </a:lnSpc>
              <a:spcBef>
                <a:spcPts val="1000"/>
              </a:spcBef>
              <a:spcAft>
                <a:spcPts val="0"/>
              </a:spcAft>
              <a:buNone/>
            </a:pPr>
            <a:r>
              <a:t/>
            </a:r>
            <a:endParaRPr sz="1400"/>
          </a:p>
          <a:p>
            <a:pPr indent="0" lvl="0" marL="0" rtl="0" algn="l">
              <a:lnSpc>
                <a:spcPct val="90000"/>
              </a:lnSpc>
              <a:spcBef>
                <a:spcPts val="1000"/>
              </a:spcBef>
              <a:spcAft>
                <a:spcPts val="0"/>
              </a:spcAft>
              <a:buNone/>
            </a:pPr>
            <a:r>
              <a:rPr b="1" lang="en-US" sz="2200"/>
              <a:t>Contact:</a:t>
            </a:r>
            <a:endParaRPr b="1" sz="2200"/>
          </a:p>
          <a:p>
            <a:pPr indent="-355600" lvl="0" marL="457200" rtl="0" algn="l">
              <a:lnSpc>
                <a:spcPct val="90000"/>
              </a:lnSpc>
              <a:spcBef>
                <a:spcPts val="1000"/>
              </a:spcBef>
              <a:spcAft>
                <a:spcPts val="0"/>
              </a:spcAft>
              <a:buSzPts val="2000"/>
              <a:buChar char="•"/>
            </a:pPr>
            <a:r>
              <a:rPr lang="en-US" sz="2000" u="sng">
                <a:solidFill>
                  <a:schemeClr val="hlink"/>
                </a:solidFill>
                <a:hlinkClick r:id="rId3"/>
              </a:rPr>
              <a:t>alex.surdubob@gmail.com</a:t>
            </a:r>
            <a:r>
              <a:rPr lang="en-US" sz="2000"/>
              <a:t>   </a:t>
            </a:r>
            <a:endParaRPr sz="2000"/>
          </a:p>
          <a:p>
            <a:pPr indent="-355600" lvl="0" marL="457200" rtl="0" algn="l">
              <a:lnSpc>
                <a:spcPct val="90000"/>
              </a:lnSpc>
              <a:spcBef>
                <a:spcPts val="0"/>
              </a:spcBef>
              <a:spcAft>
                <a:spcPts val="0"/>
              </a:spcAft>
              <a:buSzPts val="2000"/>
              <a:buChar char="•"/>
            </a:pPr>
            <a:r>
              <a:rPr lang="en-US" sz="2000"/>
              <a:t>instgram.com/alex.surdubob	</a:t>
            </a:r>
            <a:endParaRPr sz="2000"/>
          </a:p>
          <a:p>
            <a:pPr indent="-355600" lvl="0" marL="457200" rtl="0" algn="l">
              <a:lnSpc>
                <a:spcPct val="90000"/>
              </a:lnSpc>
              <a:spcBef>
                <a:spcPts val="0"/>
              </a:spcBef>
              <a:spcAft>
                <a:spcPts val="0"/>
              </a:spcAft>
              <a:buSzPts val="2000"/>
              <a:buChar char="•"/>
            </a:pPr>
            <a:r>
              <a:rPr lang="en-US" sz="2000"/>
              <a:t>linkedin.com/in/alexandru-surdu-bob/</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000"/>
          </a:p>
          <a:p>
            <a:pPr indent="0" lvl="0" marL="0" rtl="0" algn="l">
              <a:spcBef>
                <a:spcPts val="1000"/>
              </a:spcBef>
              <a:spcAft>
                <a:spcPts val="0"/>
              </a:spcAft>
              <a:buClr>
                <a:schemeClr val="dk1"/>
              </a:buClr>
              <a:buSzPts val="1100"/>
              <a:buFont typeface="Arial"/>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p:txBody>
      </p:sp>
      <p:pic>
        <p:nvPicPr>
          <p:cNvPr id="363" name="Google Shape;363;g286988f1ea8_0_6"/>
          <p:cNvPicPr preferRelativeResize="0"/>
          <p:nvPr/>
        </p:nvPicPr>
        <p:blipFill>
          <a:blip r:embed="rId4">
            <a:alphaModFix/>
          </a:blip>
          <a:stretch>
            <a:fillRect/>
          </a:stretch>
        </p:blipFill>
        <p:spPr>
          <a:xfrm>
            <a:off x="838200" y="1350150"/>
            <a:ext cx="3241583" cy="4862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286988f1ea8_0_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About us: the team</a:t>
            </a:r>
            <a:endParaRPr/>
          </a:p>
        </p:txBody>
      </p:sp>
      <p:sp>
        <p:nvSpPr>
          <p:cNvPr id="369" name="Google Shape;369;g286988f1ea8_0_19"/>
          <p:cNvSpPr txBox="1"/>
          <p:nvPr>
            <p:ph idx="1" type="body"/>
          </p:nvPr>
        </p:nvSpPr>
        <p:spPr>
          <a:xfrm>
            <a:off x="5112875" y="1825625"/>
            <a:ext cx="62412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b="1" lang="en-US" sz="2200"/>
              <a:t>Alexandra Ion</a:t>
            </a:r>
            <a:endParaRPr b="1" sz="2200"/>
          </a:p>
          <a:p>
            <a:pPr indent="0" lvl="0" marL="0" rtl="0" algn="l">
              <a:lnSpc>
                <a:spcPct val="90000"/>
              </a:lnSpc>
              <a:spcBef>
                <a:spcPts val="1000"/>
              </a:spcBef>
              <a:spcAft>
                <a:spcPts val="0"/>
              </a:spcAft>
              <a:buClr>
                <a:schemeClr val="dk1"/>
              </a:buClr>
              <a:buSzPts val="1100"/>
              <a:buFont typeface="Arial"/>
              <a:buNone/>
            </a:pPr>
            <a:r>
              <a:rPr lang="en-US" sz="1400"/>
              <a:t>1st year DB master student / Full Stack Engineer @metro.digital</a:t>
            </a:r>
            <a:endParaRPr sz="1400"/>
          </a:p>
          <a:p>
            <a:pPr indent="0" lvl="0" marL="0" rtl="0" algn="l">
              <a:lnSpc>
                <a:spcPct val="90000"/>
              </a:lnSpc>
              <a:spcBef>
                <a:spcPts val="1000"/>
              </a:spcBef>
              <a:spcAft>
                <a:spcPts val="0"/>
              </a:spcAft>
              <a:buNone/>
            </a:pPr>
            <a:r>
              <a:t/>
            </a:r>
            <a:endParaRPr sz="1400"/>
          </a:p>
          <a:p>
            <a:pPr indent="0" lvl="0" marL="0" rtl="0" algn="l">
              <a:lnSpc>
                <a:spcPct val="90000"/>
              </a:lnSpc>
              <a:spcBef>
                <a:spcPts val="1000"/>
              </a:spcBef>
              <a:spcAft>
                <a:spcPts val="0"/>
              </a:spcAft>
              <a:buNone/>
            </a:pPr>
            <a:r>
              <a:rPr b="1" lang="en-US" sz="2200"/>
              <a:t>Contact:</a:t>
            </a:r>
            <a:endParaRPr b="1" sz="2200"/>
          </a:p>
          <a:p>
            <a:pPr indent="-355600" lvl="0" marL="457200" rtl="0" algn="l">
              <a:lnSpc>
                <a:spcPct val="90000"/>
              </a:lnSpc>
              <a:spcBef>
                <a:spcPts val="1000"/>
              </a:spcBef>
              <a:spcAft>
                <a:spcPts val="0"/>
              </a:spcAft>
              <a:buSzPts val="2000"/>
              <a:buChar char="•"/>
            </a:pPr>
            <a:r>
              <a:rPr lang="en-US" sz="2000" u="sng">
                <a:solidFill>
                  <a:schemeClr val="hlink"/>
                </a:solidFill>
                <a:hlinkClick r:id="rId3"/>
              </a:rPr>
              <a:t>alexion200123@gmail.com</a:t>
            </a:r>
            <a:r>
              <a:rPr lang="en-US" sz="2000"/>
              <a:t> </a:t>
            </a:r>
            <a:endParaRPr sz="2000"/>
          </a:p>
          <a:p>
            <a:pPr indent="-355600" lvl="0" marL="457200" rtl="0" algn="l">
              <a:lnSpc>
                <a:spcPct val="90000"/>
              </a:lnSpc>
              <a:spcBef>
                <a:spcPts val="0"/>
              </a:spcBef>
              <a:spcAft>
                <a:spcPts val="0"/>
              </a:spcAft>
              <a:buSzPts val="2000"/>
              <a:buChar char="•"/>
            </a:pPr>
            <a:r>
              <a:rPr lang="en-US" sz="2000"/>
              <a:t>linkedin.com/in/ion-alexandra/</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p:txBody>
      </p:sp>
      <p:pic>
        <p:nvPicPr>
          <p:cNvPr id="370" name="Google Shape;370;g286988f1ea8_0_19"/>
          <p:cNvPicPr preferRelativeResize="0"/>
          <p:nvPr/>
        </p:nvPicPr>
        <p:blipFill>
          <a:blip r:embed="rId4">
            <a:alphaModFix/>
          </a:blip>
          <a:stretch>
            <a:fillRect/>
          </a:stretch>
        </p:blipFill>
        <p:spPr>
          <a:xfrm>
            <a:off x="838200" y="1462225"/>
            <a:ext cx="3753119" cy="48623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286988f1ea8_0_2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About us: the team</a:t>
            </a:r>
            <a:endParaRPr/>
          </a:p>
        </p:txBody>
      </p:sp>
      <p:sp>
        <p:nvSpPr>
          <p:cNvPr id="376" name="Google Shape;376;g286988f1ea8_0_29"/>
          <p:cNvSpPr txBox="1"/>
          <p:nvPr>
            <p:ph idx="1" type="body"/>
          </p:nvPr>
        </p:nvSpPr>
        <p:spPr>
          <a:xfrm>
            <a:off x="6016800" y="1825625"/>
            <a:ext cx="53373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b="1" lang="en-US" sz="2200"/>
              <a:t>Alexandru Sasu</a:t>
            </a:r>
            <a:endParaRPr b="1" sz="2200"/>
          </a:p>
          <a:p>
            <a:pPr indent="0" lvl="0" marL="0" rtl="0" algn="l">
              <a:lnSpc>
                <a:spcPct val="90000"/>
              </a:lnSpc>
              <a:spcBef>
                <a:spcPts val="1000"/>
              </a:spcBef>
              <a:spcAft>
                <a:spcPts val="0"/>
              </a:spcAft>
              <a:buNone/>
            </a:pPr>
            <a:r>
              <a:rPr lang="en-US" sz="1400"/>
              <a:t>1st year MS AI student / Video games and rock music enthusiast</a:t>
            </a:r>
            <a:endParaRPr sz="1400"/>
          </a:p>
          <a:p>
            <a:pPr indent="0" lvl="0" marL="0" rtl="0" algn="l">
              <a:lnSpc>
                <a:spcPct val="90000"/>
              </a:lnSpc>
              <a:spcBef>
                <a:spcPts val="1000"/>
              </a:spcBef>
              <a:spcAft>
                <a:spcPts val="0"/>
              </a:spcAft>
              <a:buNone/>
            </a:pPr>
            <a:r>
              <a:t/>
            </a:r>
            <a:endParaRPr sz="1400"/>
          </a:p>
          <a:p>
            <a:pPr indent="0" lvl="0" marL="0" rtl="0" algn="l">
              <a:lnSpc>
                <a:spcPct val="90000"/>
              </a:lnSpc>
              <a:spcBef>
                <a:spcPts val="1000"/>
              </a:spcBef>
              <a:spcAft>
                <a:spcPts val="0"/>
              </a:spcAft>
              <a:buNone/>
            </a:pPr>
            <a:r>
              <a:rPr b="1" lang="en-US" sz="2200"/>
              <a:t>Contact:</a:t>
            </a:r>
            <a:endParaRPr b="1" sz="2200"/>
          </a:p>
          <a:p>
            <a:pPr indent="-355600" lvl="0" marL="457200" rtl="0" algn="l">
              <a:lnSpc>
                <a:spcPct val="90000"/>
              </a:lnSpc>
              <a:spcBef>
                <a:spcPts val="1000"/>
              </a:spcBef>
              <a:spcAft>
                <a:spcPts val="0"/>
              </a:spcAft>
              <a:buSzPts val="2000"/>
              <a:buChar char="•"/>
            </a:pPr>
            <a:r>
              <a:rPr lang="en-US" sz="2000" u="sng">
                <a:solidFill>
                  <a:schemeClr val="hlink"/>
                </a:solidFill>
                <a:hlinkClick r:id="rId3"/>
              </a:rPr>
              <a:t>alexandru.sasu@s.unibuc.ro</a:t>
            </a:r>
            <a:r>
              <a:rPr lang="en-US" sz="2000"/>
              <a:t> </a:t>
            </a:r>
            <a:endParaRPr sz="2000"/>
          </a:p>
          <a:p>
            <a:pPr indent="-355600" lvl="0" marL="457200" rtl="0" algn="l">
              <a:lnSpc>
                <a:spcPct val="90000"/>
              </a:lnSpc>
              <a:spcBef>
                <a:spcPts val="0"/>
              </a:spcBef>
              <a:spcAft>
                <a:spcPts val="0"/>
              </a:spcAft>
              <a:buSzPts val="2000"/>
              <a:buChar char="•"/>
            </a:pPr>
            <a:r>
              <a:rPr lang="en-US" sz="2000"/>
              <a:t>linkedin.com/in/alexsasu/</a:t>
            </a:r>
            <a:endParaRPr sz="2000"/>
          </a:p>
          <a:p>
            <a:pPr indent="-355600" lvl="0" marL="457200" rtl="0" algn="l">
              <a:lnSpc>
                <a:spcPct val="90000"/>
              </a:lnSpc>
              <a:spcBef>
                <a:spcPts val="0"/>
              </a:spcBef>
              <a:spcAft>
                <a:spcPts val="0"/>
              </a:spcAft>
              <a:buSzPts val="2000"/>
              <a:buChar char="•"/>
            </a:pPr>
            <a:r>
              <a:rPr lang="en-US" sz="2000"/>
              <a:t>facebook.com/alex.sasu.948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p:txBody>
      </p:sp>
      <p:pic>
        <p:nvPicPr>
          <p:cNvPr id="377" name="Google Shape;377;g286988f1ea8_0_29"/>
          <p:cNvPicPr preferRelativeResize="0"/>
          <p:nvPr/>
        </p:nvPicPr>
        <p:blipFill>
          <a:blip r:embed="rId4">
            <a:alphaModFix/>
          </a:blip>
          <a:stretch>
            <a:fillRect/>
          </a:stretch>
        </p:blipFill>
        <p:spPr>
          <a:xfrm>
            <a:off x="838200" y="1690813"/>
            <a:ext cx="4808075" cy="383406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286988f1ea8_0_3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About us: the team</a:t>
            </a:r>
            <a:endParaRPr/>
          </a:p>
        </p:txBody>
      </p:sp>
      <p:sp>
        <p:nvSpPr>
          <p:cNvPr id="383" name="Google Shape;383;g286988f1ea8_0_38"/>
          <p:cNvSpPr txBox="1"/>
          <p:nvPr>
            <p:ph idx="1" type="body"/>
          </p:nvPr>
        </p:nvSpPr>
        <p:spPr>
          <a:xfrm>
            <a:off x="6016800" y="1825625"/>
            <a:ext cx="53373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b="1" lang="en-US" sz="2200"/>
              <a:t>Andrei Duta</a:t>
            </a:r>
            <a:endParaRPr b="1" sz="2200"/>
          </a:p>
          <a:p>
            <a:pPr indent="0" lvl="0" marL="0" rtl="0" algn="l">
              <a:lnSpc>
                <a:spcPct val="90000"/>
              </a:lnSpc>
              <a:spcBef>
                <a:spcPts val="1000"/>
              </a:spcBef>
              <a:spcAft>
                <a:spcPts val="0"/>
              </a:spcAft>
              <a:buNone/>
            </a:pPr>
            <a:r>
              <a:rPr lang="en-US" sz="1400"/>
              <a:t>1st year MS AI Student / Software developer @ AMIQ EDA / Avid gamer, bike enjoyer, rap/rock fan </a:t>
            </a:r>
            <a:endParaRPr sz="1400"/>
          </a:p>
          <a:p>
            <a:pPr indent="0" lvl="0" marL="0" rtl="0" algn="l">
              <a:lnSpc>
                <a:spcPct val="90000"/>
              </a:lnSpc>
              <a:spcBef>
                <a:spcPts val="1000"/>
              </a:spcBef>
              <a:spcAft>
                <a:spcPts val="0"/>
              </a:spcAft>
              <a:buNone/>
            </a:pPr>
            <a:r>
              <a:t/>
            </a:r>
            <a:endParaRPr sz="1400"/>
          </a:p>
          <a:p>
            <a:pPr indent="0" lvl="0" marL="0" rtl="0" algn="l">
              <a:lnSpc>
                <a:spcPct val="90000"/>
              </a:lnSpc>
              <a:spcBef>
                <a:spcPts val="1000"/>
              </a:spcBef>
              <a:spcAft>
                <a:spcPts val="0"/>
              </a:spcAft>
              <a:buNone/>
            </a:pPr>
            <a:r>
              <a:rPr b="1" lang="en-US" sz="2200"/>
              <a:t>Contact:</a:t>
            </a:r>
            <a:endParaRPr b="1" sz="2200"/>
          </a:p>
          <a:p>
            <a:pPr indent="-355600" lvl="0" marL="457200" rtl="0" algn="l">
              <a:lnSpc>
                <a:spcPct val="90000"/>
              </a:lnSpc>
              <a:spcBef>
                <a:spcPts val="1000"/>
              </a:spcBef>
              <a:spcAft>
                <a:spcPts val="0"/>
              </a:spcAft>
              <a:buSzPts val="2000"/>
              <a:buChar char="•"/>
            </a:pPr>
            <a:r>
              <a:rPr lang="en-US" sz="2000"/>
              <a:t>discord: dandi08 (cea mai activa metoda)</a:t>
            </a:r>
            <a:r>
              <a:rPr b="1" lang="en-US" sz="2200"/>
              <a:t> </a:t>
            </a:r>
            <a:endParaRPr b="1" sz="2200"/>
          </a:p>
          <a:p>
            <a:pPr indent="-355600" lvl="0" marL="457200" rtl="0" algn="l">
              <a:lnSpc>
                <a:spcPct val="90000"/>
              </a:lnSpc>
              <a:spcBef>
                <a:spcPts val="0"/>
              </a:spcBef>
              <a:spcAft>
                <a:spcPts val="0"/>
              </a:spcAft>
              <a:buSzPts val="2000"/>
              <a:buChar char="•"/>
            </a:pPr>
            <a:r>
              <a:rPr lang="en-US" sz="2000" u="sng">
                <a:solidFill>
                  <a:schemeClr val="hlink"/>
                </a:solidFill>
                <a:hlinkClick r:id="rId3"/>
              </a:rPr>
              <a:t>dandi0801@gmail.com</a:t>
            </a:r>
            <a:r>
              <a:rPr lang="en-US" sz="2000"/>
              <a:t> </a:t>
            </a:r>
            <a:endParaRPr sz="2000"/>
          </a:p>
          <a:p>
            <a:pPr indent="-355600" lvl="0" marL="457200" rtl="0" algn="l">
              <a:lnSpc>
                <a:spcPct val="90000"/>
              </a:lnSpc>
              <a:spcBef>
                <a:spcPts val="0"/>
              </a:spcBef>
              <a:spcAft>
                <a:spcPts val="0"/>
              </a:spcAft>
              <a:buSzPts val="2000"/>
              <a:buChar char="•"/>
            </a:pPr>
            <a:r>
              <a:rPr lang="en-US" sz="2000"/>
              <a:t>facebook.com/profile.php?id=100010209223130</a:t>
            </a:r>
            <a:endParaRPr sz="2000"/>
          </a:p>
          <a:p>
            <a:pPr indent="0" lvl="0" marL="0" rtl="0" algn="l">
              <a:lnSpc>
                <a:spcPct val="90000"/>
              </a:lnSpc>
              <a:spcBef>
                <a:spcPts val="1000"/>
              </a:spcBef>
              <a:spcAft>
                <a:spcPts val="0"/>
              </a:spcAft>
              <a:buNone/>
            </a:pPr>
            <a:r>
              <a:rPr lang="en-US" sz="2000"/>
              <a:t>“Hello there! I am a friendly and patient person that loves to interact with people and laugh a lot. I am a big fan of games, from computer and board games to sports. I also enjoy a lot riding my bike and travelling. Have fun!”</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a:p>
            <a:pPr indent="0" lvl="0" marL="0" rtl="0" algn="l">
              <a:lnSpc>
                <a:spcPct val="90000"/>
              </a:lnSpc>
              <a:spcBef>
                <a:spcPts val="1000"/>
              </a:spcBef>
              <a:spcAft>
                <a:spcPts val="0"/>
              </a:spcAft>
              <a:buNone/>
            </a:pPr>
            <a:r>
              <a:t/>
            </a:r>
            <a:endParaRPr sz="2000"/>
          </a:p>
        </p:txBody>
      </p:sp>
      <p:pic>
        <p:nvPicPr>
          <p:cNvPr id="384" name="Google Shape;384;g286988f1ea8_0_38"/>
          <p:cNvPicPr preferRelativeResize="0"/>
          <p:nvPr/>
        </p:nvPicPr>
        <p:blipFill>
          <a:blip r:embed="rId4">
            <a:alphaModFix/>
          </a:blip>
          <a:stretch>
            <a:fillRect/>
          </a:stretch>
        </p:blipFill>
        <p:spPr>
          <a:xfrm>
            <a:off x="152400" y="1843225"/>
            <a:ext cx="5712000" cy="3213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286988f1ea8_0_4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About us: the team</a:t>
            </a:r>
            <a:endParaRPr/>
          </a:p>
        </p:txBody>
      </p:sp>
      <p:sp>
        <p:nvSpPr>
          <p:cNvPr id="390" name="Google Shape;390;g286988f1ea8_0_49"/>
          <p:cNvSpPr txBox="1"/>
          <p:nvPr>
            <p:ph idx="1" type="body"/>
          </p:nvPr>
        </p:nvSpPr>
        <p:spPr>
          <a:xfrm>
            <a:off x="6016800" y="1825625"/>
            <a:ext cx="5337300" cy="43512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b="1" lang="en-US" sz="2200"/>
              <a:t>Dana Dascalescu</a:t>
            </a:r>
            <a:endParaRPr b="1" sz="2200"/>
          </a:p>
          <a:p>
            <a:pPr indent="0" lvl="0" marL="0" rtl="0" algn="l">
              <a:spcBef>
                <a:spcPts val="1000"/>
              </a:spcBef>
              <a:spcAft>
                <a:spcPts val="0"/>
              </a:spcAft>
              <a:buNone/>
            </a:pPr>
            <a:r>
              <a:t/>
            </a:r>
            <a:endParaRPr b="1" sz="2000"/>
          </a:p>
          <a:p>
            <a:pPr indent="0" lvl="0" marL="0" rtl="0" algn="l">
              <a:spcBef>
                <a:spcPts val="1000"/>
              </a:spcBef>
              <a:spcAft>
                <a:spcPts val="0"/>
              </a:spcAft>
              <a:buClr>
                <a:schemeClr val="dk1"/>
              </a:buClr>
              <a:buSzPts val="1100"/>
              <a:buFont typeface="Arial"/>
              <a:buNone/>
            </a:pPr>
            <a:r>
              <a:rPr b="1" lang="en-US" sz="2000"/>
              <a:t>Contact</a:t>
            </a:r>
            <a:endParaRPr b="1" sz="2000"/>
          </a:p>
          <a:p>
            <a:pPr indent="-355600" lvl="0" marL="457200" rtl="0" algn="l">
              <a:spcBef>
                <a:spcPts val="1000"/>
              </a:spcBef>
              <a:spcAft>
                <a:spcPts val="0"/>
              </a:spcAft>
              <a:buSzPts val="2000"/>
              <a:buChar char="•"/>
            </a:pPr>
            <a:r>
              <a:rPr lang="en-US" sz="2000"/>
              <a:t>dana.dascalescu@s.unibuc.ro</a:t>
            </a:r>
            <a:endParaRPr sz="2000"/>
          </a:p>
          <a:p>
            <a:pPr indent="-355600" lvl="0" marL="457200" rtl="0" algn="l">
              <a:spcBef>
                <a:spcPts val="0"/>
              </a:spcBef>
              <a:spcAft>
                <a:spcPts val="0"/>
              </a:spcAft>
              <a:buSzPts val="2000"/>
              <a:buChar char="•"/>
            </a:pPr>
            <a:r>
              <a:rPr lang="en-US" sz="2000" u="sng">
                <a:solidFill>
                  <a:schemeClr val="hlink"/>
                </a:solidFill>
                <a:hlinkClick r:id="rId3"/>
              </a:rPr>
              <a:t>https://www.facebook.com/dascalescu.dana</a:t>
            </a:r>
            <a:endParaRPr sz="2000"/>
          </a:p>
          <a:p>
            <a:pPr indent="-355600" lvl="0" marL="457200" rtl="0" algn="l">
              <a:spcBef>
                <a:spcPts val="0"/>
              </a:spcBef>
              <a:spcAft>
                <a:spcPts val="0"/>
              </a:spcAft>
              <a:buSzPts val="2000"/>
              <a:buChar char="•"/>
            </a:pPr>
            <a:r>
              <a:rPr lang="en-US" sz="2000" u="sng">
                <a:solidFill>
                  <a:schemeClr val="hlink"/>
                </a:solidFill>
                <a:hlinkClick r:id="rId4"/>
              </a:rPr>
              <a:t>https://www.linkedin.com/in/dana-dascalescu/</a:t>
            </a:r>
            <a:endParaRPr sz="2000"/>
          </a:p>
          <a:p>
            <a:pPr indent="0" lvl="0" marL="0" rtl="0" algn="l">
              <a:spcBef>
                <a:spcPts val="1000"/>
              </a:spcBef>
              <a:spcAft>
                <a:spcPts val="0"/>
              </a:spcAft>
              <a:buClr>
                <a:schemeClr val="dk1"/>
              </a:buClr>
              <a:buSzPts val="1100"/>
              <a:buFont typeface="Arial"/>
              <a:buNone/>
            </a:pPr>
            <a:r>
              <a:t/>
            </a:r>
            <a:endParaRPr sz="2000"/>
          </a:p>
          <a:p>
            <a:pPr indent="0" lvl="0" marL="0" rtl="0" algn="l">
              <a:lnSpc>
                <a:spcPct val="90000"/>
              </a:lnSpc>
              <a:spcBef>
                <a:spcPts val="1000"/>
              </a:spcBef>
              <a:spcAft>
                <a:spcPts val="0"/>
              </a:spcAft>
              <a:buNone/>
            </a:pPr>
            <a:r>
              <a:t/>
            </a:r>
            <a:endParaRPr b="1" sz="2000"/>
          </a:p>
        </p:txBody>
      </p:sp>
      <p:pic>
        <p:nvPicPr>
          <p:cNvPr id="391" name="Google Shape;391;g286988f1ea8_0_49"/>
          <p:cNvPicPr preferRelativeResize="0"/>
          <p:nvPr/>
        </p:nvPicPr>
        <p:blipFill>
          <a:blip r:embed="rId5">
            <a:alphaModFix/>
          </a:blip>
          <a:stretch>
            <a:fillRect/>
          </a:stretch>
        </p:blipFill>
        <p:spPr>
          <a:xfrm>
            <a:off x="152400" y="1843225"/>
            <a:ext cx="5712000" cy="3213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286988f1ea8_0_5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About us: the team</a:t>
            </a:r>
            <a:endParaRPr/>
          </a:p>
        </p:txBody>
      </p:sp>
      <p:sp>
        <p:nvSpPr>
          <p:cNvPr id="397" name="Google Shape;397;g286988f1ea8_0_56"/>
          <p:cNvSpPr txBox="1"/>
          <p:nvPr>
            <p:ph idx="1" type="body"/>
          </p:nvPr>
        </p:nvSpPr>
        <p:spPr>
          <a:xfrm>
            <a:off x="6016800" y="1825625"/>
            <a:ext cx="5337300" cy="43512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b="1" lang="en-US" sz="2200"/>
              <a:t>Ioana Livia Popescu</a:t>
            </a:r>
            <a:endParaRPr b="1" sz="2200"/>
          </a:p>
          <a:p>
            <a:pPr indent="0" lvl="0" marL="0" rtl="0" algn="l">
              <a:spcBef>
                <a:spcPts val="1000"/>
              </a:spcBef>
              <a:spcAft>
                <a:spcPts val="0"/>
              </a:spcAft>
              <a:buNone/>
            </a:pPr>
            <a:r>
              <a:rPr lang="en-US" sz="1400"/>
              <a:t>1st year MS AI Student / Data Scientist Intern @GridDynamics / Boardgames enthusiast</a:t>
            </a:r>
            <a:endParaRPr sz="1400"/>
          </a:p>
          <a:p>
            <a:pPr indent="0" lvl="0" marL="0" rtl="0" algn="l">
              <a:spcBef>
                <a:spcPts val="1000"/>
              </a:spcBef>
              <a:spcAft>
                <a:spcPts val="0"/>
              </a:spcAft>
              <a:buNone/>
            </a:pPr>
            <a:r>
              <a:t/>
            </a:r>
            <a:endParaRPr b="1" sz="2000"/>
          </a:p>
          <a:p>
            <a:pPr indent="0" lvl="0" marL="0" rtl="0" algn="l">
              <a:spcBef>
                <a:spcPts val="1000"/>
              </a:spcBef>
              <a:spcAft>
                <a:spcPts val="0"/>
              </a:spcAft>
              <a:buNone/>
            </a:pPr>
            <a:r>
              <a:rPr b="1" lang="en-US" sz="2200"/>
              <a:t>Contact</a:t>
            </a:r>
            <a:endParaRPr b="1" sz="2200"/>
          </a:p>
          <a:p>
            <a:pPr indent="-355600" lvl="0" marL="457200" rtl="0" algn="l">
              <a:spcBef>
                <a:spcPts val="1000"/>
              </a:spcBef>
              <a:spcAft>
                <a:spcPts val="0"/>
              </a:spcAft>
              <a:buSzPts val="2000"/>
              <a:buChar char="•"/>
            </a:pPr>
            <a:r>
              <a:rPr lang="en-US" sz="2000" u="sng">
                <a:solidFill>
                  <a:schemeClr val="hlink"/>
                </a:solidFill>
                <a:hlinkClick r:id="rId3"/>
              </a:rPr>
              <a:t>ioanaaliviaa@gmail.com</a:t>
            </a:r>
            <a:r>
              <a:rPr lang="en-US" sz="2000"/>
              <a:t> </a:t>
            </a:r>
            <a:endParaRPr sz="2000"/>
          </a:p>
          <a:p>
            <a:pPr indent="-355600" lvl="0" marL="457200" rtl="0" algn="l">
              <a:spcBef>
                <a:spcPts val="0"/>
              </a:spcBef>
              <a:spcAft>
                <a:spcPts val="0"/>
              </a:spcAft>
              <a:buSzPts val="2000"/>
              <a:buChar char="•"/>
            </a:pPr>
            <a:r>
              <a:rPr lang="en-US" sz="2000"/>
              <a:t>linkedin.com/in/ioanaliviapopescu</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rPr lang="en-US" sz="2000"/>
              <a:t>“Am terminat Informatica vara aceasta, iar pentru mine Robotica a ramas cea mai fun materie de la licenta. Mult success in acest an, abia astept sa ne cunoastem 🤖 Fun fact, boardgame-ul meu preferat este Exploding Kittens.”</a:t>
            </a:r>
            <a:endParaRPr sz="2000"/>
          </a:p>
          <a:p>
            <a:pPr indent="0" lvl="0" marL="0" rtl="0" algn="l">
              <a:spcBef>
                <a:spcPts val="1000"/>
              </a:spcBef>
              <a:spcAft>
                <a:spcPts val="0"/>
              </a:spcAft>
              <a:buNone/>
            </a:pPr>
            <a:r>
              <a:t/>
            </a:r>
            <a:endParaRPr sz="2000"/>
          </a:p>
          <a:p>
            <a:pPr indent="0" lvl="0" marL="0" rtl="0" algn="l">
              <a:lnSpc>
                <a:spcPct val="90000"/>
              </a:lnSpc>
              <a:spcBef>
                <a:spcPts val="1000"/>
              </a:spcBef>
              <a:spcAft>
                <a:spcPts val="0"/>
              </a:spcAft>
              <a:buNone/>
            </a:pPr>
            <a:r>
              <a:t/>
            </a:r>
            <a:endParaRPr b="1" sz="2000"/>
          </a:p>
        </p:txBody>
      </p:sp>
      <p:pic>
        <p:nvPicPr>
          <p:cNvPr id="398" name="Google Shape;398;g286988f1ea8_0_56"/>
          <p:cNvPicPr preferRelativeResize="0"/>
          <p:nvPr/>
        </p:nvPicPr>
        <p:blipFill>
          <a:blip r:embed="rId4">
            <a:alphaModFix/>
          </a:blip>
          <a:stretch>
            <a:fillRect/>
          </a:stretch>
        </p:blipFill>
        <p:spPr>
          <a:xfrm>
            <a:off x="838197" y="1710763"/>
            <a:ext cx="5065049" cy="45809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286988f1ea8_0_6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About us: the team</a:t>
            </a:r>
            <a:endParaRPr/>
          </a:p>
        </p:txBody>
      </p:sp>
      <p:sp>
        <p:nvSpPr>
          <p:cNvPr id="404" name="Google Shape;404;g286988f1ea8_0_67"/>
          <p:cNvSpPr txBox="1"/>
          <p:nvPr>
            <p:ph idx="1" type="body"/>
          </p:nvPr>
        </p:nvSpPr>
        <p:spPr>
          <a:xfrm>
            <a:off x="6016800" y="1825625"/>
            <a:ext cx="5337300" cy="43512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b="1" lang="en-US" sz="2200"/>
              <a:t>Radu Dilirici</a:t>
            </a:r>
            <a:endParaRPr b="1" sz="2200"/>
          </a:p>
          <a:p>
            <a:pPr indent="0" lvl="0" marL="0" rtl="0" algn="l">
              <a:spcBef>
                <a:spcPts val="1000"/>
              </a:spcBef>
              <a:spcAft>
                <a:spcPts val="0"/>
              </a:spcAft>
              <a:buNone/>
            </a:pPr>
            <a:r>
              <a:rPr lang="en-US" sz="1400"/>
              <a:t>SAL Master Graduate</a:t>
            </a:r>
            <a:endParaRPr sz="1400"/>
          </a:p>
          <a:p>
            <a:pPr indent="0" lvl="0" marL="0" rtl="0" algn="l">
              <a:spcBef>
                <a:spcPts val="1000"/>
              </a:spcBef>
              <a:spcAft>
                <a:spcPts val="0"/>
              </a:spcAft>
              <a:buNone/>
            </a:pPr>
            <a:r>
              <a:t/>
            </a:r>
            <a:endParaRPr b="1" sz="2000"/>
          </a:p>
          <a:p>
            <a:pPr indent="0" lvl="0" marL="0" rtl="0" algn="l">
              <a:spcBef>
                <a:spcPts val="1000"/>
              </a:spcBef>
              <a:spcAft>
                <a:spcPts val="0"/>
              </a:spcAft>
              <a:buNone/>
            </a:pPr>
            <a:r>
              <a:rPr b="1" lang="en-US" sz="2200"/>
              <a:t>Contact</a:t>
            </a:r>
            <a:endParaRPr b="1" sz="2200"/>
          </a:p>
          <a:p>
            <a:pPr indent="-355600" lvl="0" marL="457200" rtl="0" algn="l">
              <a:spcBef>
                <a:spcPts val="1000"/>
              </a:spcBef>
              <a:spcAft>
                <a:spcPts val="0"/>
              </a:spcAft>
              <a:buSzPts val="2000"/>
              <a:buChar char="•"/>
            </a:pPr>
            <a:r>
              <a:rPr lang="en-US" sz="2000" u="sng">
                <a:solidFill>
                  <a:schemeClr val="hlink"/>
                </a:solidFill>
                <a:hlinkClick r:id="rId3"/>
              </a:rPr>
              <a:t>diliriciradu@gmail.com</a:t>
            </a:r>
            <a:r>
              <a:rPr lang="en-US" sz="2000"/>
              <a:t> </a:t>
            </a:r>
            <a:endParaRPr sz="2000"/>
          </a:p>
          <a:p>
            <a:pPr indent="-355600" lvl="0" marL="457200" rtl="0" algn="l">
              <a:spcBef>
                <a:spcPts val="0"/>
              </a:spcBef>
              <a:spcAft>
                <a:spcPts val="0"/>
              </a:spcAft>
              <a:buSzPts val="2000"/>
              <a:buChar char="•"/>
            </a:pPr>
            <a:r>
              <a:rPr lang="en-US" sz="2000"/>
              <a:t>linkedin.com/in/radu-dilirici/ </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rPr lang="en-US" sz="2000"/>
              <a:t>“I am neither especially clever nor especially gifted. I am only very, very curious.” - Albert Einstein</a:t>
            </a:r>
            <a:endParaRPr sz="2000"/>
          </a:p>
          <a:p>
            <a:pPr indent="0" lvl="0" marL="0" rtl="0" algn="l">
              <a:spcBef>
                <a:spcPts val="1000"/>
              </a:spcBef>
              <a:spcAft>
                <a:spcPts val="0"/>
              </a:spcAft>
              <a:buNone/>
            </a:pPr>
            <a:r>
              <a:t/>
            </a:r>
            <a:endParaRPr sz="2000"/>
          </a:p>
          <a:p>
            <a:pPr indent="0" lvl="0" marL="0" rtl="0" algn="l">
              <a:lnSpc>
                <a:spcPct val="90000"/>
              </a:lnSpc>
              <a:spcBef>
                <a:spcPts val="1000"/>
              </a:spcBef>
              <a:spcAft>
                <a:spcPts val="0"/>
              </a:spcAft>
              <a:buNone/>
            </a:pPr>
            <a:r>
              <a:t/>
            </a:r>
            <a:endParaRPr b="1" sz="2000"/>
          </a:p>
        </p:txBody>
      </p:sp>
      <p:pic>
        <p:nvPicPr>
          <p:cNvPr id="405" name="Google Shape;405;g286988f1ea8_0_67"/>
          <p:cNvPicPr preferRelativeResize="0"/>
          <p:nvPr/>
        </p:nvPicPr>
        <p:blipFill>
          <a:blip r:embed="rId4">
            <a:alphaModFix/>
          </a:blip>
          <a:stretch>
            <a:fillRect/>
          </a:stretch>
        </p:blipFill>
        <p:spPr>
          <a:xfrm>
            <a:off x="838200" y="1454750"/>
            <a:ext cx="4862376" cy="4862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15ed71ad6a3_0_4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About us: the team</a:t>
            </a:r>
            <a:endParaRPr/>
          </a:p>
        </p:txBody>
      </p:sp>
      <p:sp>
        <p:nvSpPr>
          <p:cNvPr id="112" name="Google Shape;112;g15ed71ad6a3_0_4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800"/>
              <a:buChar char="•"/>
            </a:pPr>
            <a:r>
              <a:rPr lang="en-US"/>
              <a:t>The course initiative was started when we were students</a:t>
            </a:r>
            <a:endParaRPr/>
          </a:p>
          <a:p>
            <a:pPr indent="-406400" lvl="0" marL="457200" rtl="0" algn="l">
              <a:lnSpc>
                <a:spcPct val="90000"/>
              </a:lnSpc>
              <a:spcBef>
                <a:spcPts val="0"/>
              </a:spcBef>
              <a:spcAft>
                <a:spcPts val="0"/>
              </a:spcAft>
              <a:buSzPts val="2800"/>
              <a:buChar char="•"/>
            </a:pPr>
            <a:r>
              <a:rPr lang="en-US"/>
              <a:t>9 people team at the moment </a:t>
            </a:r>
            <a:endParaRPr/>
          </a:p>
          <a:p>
            <a:pPr indent="-406400" lvl="0" marL="457200" rtl="0" algn="l">
              <a:lnSpc>
                <a:spcPct val="90000"/>
              </a:lnSpc>
              <a:spcBef>
                <a:spcPts val="0"/>
              </a:spcBef>
              <a:spcAft>
                <a:spcPts val="0"/>
              </a:spcAft>
              <a:buSzPts val="2800"/>
              <a:buChar char="•"/>
            </a:pPr>
            <a:r>
              <a:rPr lang="en-US"/>
              <a:t>All of them past students of the course</a:t>
            </a:r>
            <a:endParaRPr/>
          </a:p>
          <a:p>
            <a:pPr indent="-406400" lvl="0" marL="457200" rtl="0" algn="l">
              <a:lnSpc>
                <a:spcPct val="90000"/>
              </a:lnSpc>
              <a:spcBef>
                <a:spcPts val="0"/>
              </a:spcBef>
              <a:spcAft>
                <a:spcPts val="0"/>
              </a:spcAft>
              <a:buSzPts val="2800"/>
              <a:buChar char="•"/>
            </a:pPr>
            <a:r>
              <a:rPr lang="en-US"/>
              <a:t>In total, more than 30 TAs have taught this course almost of all of them starting as students</a:t>
            </a:r>
            <a:endParaRPr/>
          </a:p>
          <a:p>
            <a:pPr indent="0" lvl="0" marL="457200" rtl="0" algn="l">
              <a:lnSpc>
                <a:spcPct val="90000"/>
              </a:lnSpc>
              <a:spcBef>
                <a:spcPts val="1000"/>
              </a:spcBef>
              <a:spcAft>
                <a:spcPts val="0"/>
              </a:spcAft>
              <a:buSzPts val="1800"/>
              <a:buNone/>
            </a:pPr>
            <a:r>
              <a:t/>
            </a:r>
            <a:endParaRPr/>
          </a:p>
        </p:txBody>
      </p:sp>
      <p:sp>
        <p:nvSpPr>
          <p:cNvPr id="113" name="Google Shape;113;g15ed71ad6a3_0_41"/>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286988f1ea8_0_7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About us: </a:t>
            </a:r>
            <a:r>
              <a:rPr lang="en-US"/>
              <a:t>the team</a:t>
            </a:r>
            <a:endParaRPr/>
          </a:p>
        </p:txBody>
      </p:sp>
      <p:sp>
        <p:nvSpPr>
          <p:cNvPr id="411" name="Google Shape;411;g286988f1ea8_0_79"/>
          <p:cNvSpPr txBox="1"/>
          <p:nvPr>
            <p:ph idx="1" type="body"/>
          </p:nvPr>
        </p:nvSpPr>
        <p:spPr>
          <a:xfrm>
            <a:off x="6016800" y="1825625"/>
            <a:ext cx="5337300" cy="43512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b="1" lang="en-US" sz="2200"/>
              <a:t>Vlad Toader</a:t>
            </a:r>
            <a:endParaRPr b="1" sz="2200"/>
          </a:p>
          <a:p>
            <a:pPr indent="0" lvl="0" marL="0" rtl="0" algn="l">
              <a:spcBef>
                <a:spcPts val="1000"/>
              </a:spcBef>
              <a:spcAft>
                <a:spcPts val="0"/>
              </a:spcAft>
              <a:buNone/>
            </a:pPr>
            <a:r>
              <a:rPr lang="en-US" sz="1400"/>
              <a:t>1st year MSc Databases &amp; Software Tech student, also interested in AI</a:t>
            </a:r>
            <a:endParaRPr sz="1400"/>
          </a:p>
          <a:p>
            <a:pPr indent="0" lvl="0" marL="0" rtl="0" algn="l">
              <a:spcBef>
                <a:spcPts val="1000"/>
              </a:spcBef>
              <a:spcAft>
                <a:spcPts val="0"/>
              </a:spcAft>
              <a:buNone/>
            </a:pPr>
            <a:r>
              <a:rPr lang="en-US" sz="1400"/>
              <a:t>vinyl records collector &amp; casual film photographer</a:t>
            </a:r>
            <a:endParaRPr sz="1400"/>
          </a:p>
          <a:p>
            <a:pPr indent="0" lvl="0" marL="0" rtl="0" algn="l">
              <a:spcBef>
                <a:spcPts val="1000"/>
              </a:spcBef>
              <a:spcAft>
                <a:spcPts val="0"/>
              </a:spcAft>
              <a:buNone/>
            </a:pPr>
            <a:r>
              <a:t/>
            </a:r>
            <a:endParaRPr b="1" sz="2000"/>
          </a:p>
          <a:p>
            <a:pPr indent="0" lvl="0" marL="0" rtl="0" algn="l">
              <a:spcBef>
                <a:spcPts val="1000"/>
              </a:spcBef>
              <a:spcAft>
                <a:spcPts val="0"/>
              </a:spcAft>
              <a:buNone/>
            </a:pPr>
            <a:r>
              <a:rPr b="1" lang="en-US" sz="2200"/>
              <a:t>Contact</a:t>
            </a:r>
            <a:endParaRPr b="1" sz="2200"/>
          </a:p>
          <a:p>
            <a:pPr indent="-355600" lvl="0" marL="457200" rtl="0" algn="l">
              <a:spcBef>
                <a:spcPts val="1000"/>
              </a:spcBef>
              <a:spcAft>
                <a:spcPts val="0"/>
              </a:spcAft>
              <a:buSzPts val="2000"/>
              <a:buChar char="•"/>
            </a:pPr>
            <a:r>
              <a:rPr lang="en-US" sz="2000" u="sng">
                <a:solidFill>
                  <a:schemeClr val="hlink"/>
                </a:solidFill>
                <a:hlinkClick r:id="rId3"/>
              </a:rPr>
              <a:t>toadervlad01@gmail.com</a:t>
            </a:r>
            <a:r>
              <a:rPr lang="en-US" sz="2000"/>
              <a:t> / </a:t>
            </a:r>
            <a:r>
              <a:rPr lang="en-US" sz="2000" u="sng">
                <a:solidFill>
                  <a:schemeClr val="hlink"/>
                </a:solidFill>
                <a:hlinkClick r:id="rId4"/>
              </a:rPr>
              <a:t>vlad.toader@s.unibuc.ro</a:t>
            </a:r>
            <a:r>
              <a:rPr lang="en-US" sz="2000"/>
              <a:t> </a:t>
            </a:r>
            <a:endParaRPr sz="2000"/>
          </a:p>
          <a:p>
            <a:pPr indent="-355600" lvl="0" marL="457200" rtl="0" algn="l">
              <a:spcBef>
                <a:spcPts val="0"/>
              </a:spcBef>
              <a:spcAft>
                <a:spcPts val="0"/>
              </a:spcAft>
              <a:buSzPts val="2000"/>
              <a:buChar char="•"/>
            </a:pPr>
            <a:r>
              <a:rPr lang="en-US" sz="2000"/>
              <a:t>facebook.com/vladfxstoader</a:t>
            </a:r>
            <a:endParaRPr sz="2000"/>
          </a:p>
          <a:p>
            <a:pPr indent="-355600" lvl="0" marL="457200" rtl="0" algn="l">
              <a:spcBef>
                <a:spcPts val="0"/>
              </a:spcBef>
              <a:spcAft>
                <a:spcPts val="0"/>
              </a:spcAft>
              <a:buSzPts val="2000"/>
              <a:buChar char="•"/>
            </a:pPr>
            <a:r>
              <a:rPr lang="en-US" sz="2000"/>
              <a:t>linkedin.com/in/vladtoader</a:t>
            </a:r>
            <a:endParaRPr sz="2000"/>
          </a:p>
          <a:p>
            <a:pPr indent="-355600" lvl="0" marL="457200" rtl="0" algn="l">
              <a:spcBef>
                <a:spcPts val="0"/>
              </a:spcBef>
              <a:spcAft>
                <a:spcPts val="0"/>
              </a:spcAft>
              <a:buSzPts val="2000"/>
              <a:buChar char="•"/>
            </a:pPr>
            <a:r>
              <a:rPr lang="en-US" sz="2000"/>
              <a:t>instagram.com/vladfxstoader</a:t>
            </a:r>
            <a:endParaRPr b="1" sz="2000"/>
          </a:p>
        </p:txBody>
      </p:sp>
      <p:pic>
        <p:nvPicPr>
          <p:cNvPr id="412" name="Google Shape;412;g286988f1ea8_0_79"/>
          <p:cNvPicPr preferRelativeResize="0"/>
          <p:nvPr/>
        </p:nvPicPr>
        <p:blipFill>
          <a:blip r:embed="rId5">
            <a:alphaModFix/>
          </a:blip>
          <a:stretch>
            <a:fillRect/>
          </a:stretch>
        </p:blipFill>
        <p:spPr>
          <a:xfrm>
            <a:off x="464675" y="1825625"/>
            <a:ext cx="5014374" cy="37583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286814a52ce_0_3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Meet the team</a:t>
            </a:r>
            <a:endParaRPr/>
          </a:p>
        </p:txBody>
      </p:sp>
      <p:sp>
        <p:nvSpPr>
          <p:cNvPr id="119" name="Google Shape;119;g286814a52ce_0_33"/>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
        <p:nvSpPr>
          <p:cNvPr id="120" name="Google Shape;120;g286814a52ce_0_33"/>
          <p:cNvSpPr txBox="1"/>
          <p:nvPr/>
        </p:nvSpPr>
        <p:spPr>
          <a:xfrm>
            <a:off x="799178" y="3295530"/>
            <a:ext cx="1912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Mukta SemiBold"/>
                <a:ea typeface="Mukta SemiBold"/>
                <a:cs typeface="Mukta SemiBold"/>
                <a:sym typeface="Mukta SemiBold"/>
              </a:rPr>
              <a:t>Adrian Pascu</a:t>
            </a:r>
            <a:endParaRPr sz="2000">
              <a:solidFill>
                <a:schemeClr val="dk1"/>
              </a:solidFill>
              <a:latin typeface="Mukta SemiBold"/>
              <a:ea typeface="Mukta SemiBold"/>
              <a:cs typeface="Mukta SemiBold"/>
              <a:sym typeface="Mukta SemiBold"/>
            </a:endParaRPr>
          </a:p>
        </p:txBody>
      </p:sp>
      <p:pic>
        <p:nvPicPr>
          <p:cNvPr id="121" name="Google Shape;121;g286814a52ce_0_33"/>
          <p:cNvPicPr preferRelativeResize="0"/>
          <p:nvPr/>
        </p:nvPicPr>
        <p:blipFill>
          <a:blip r:embed="rId3">
            <a:alphaModFix/>
          </a:blip>
          <a:stretch>
            <a:fillRect/>
          </a:stretch>
        </p:blipFill>
        <p:spPr>
          <a:xfrm>
            <a:off x="838200" y="1413188"/>
            <a:ext cx="1834775" cy="1866149"/>
          </a:xfrm>
          <a:prstGeom prst="rect">
            <a:avLst/>
          </a:prstGeom>
          <a:noFill/>
          <a:ln>
            <a:noFill/>
          </a:ln>
        </p:spPr>
      </p:pic>
      <p:sp>
        <p:nvSpPr>
          <p:cNvPr id="122" name="Google Shape;122;g286814a52ce_0_33"/>
          <p:cNvSpPr txBox="1"/>
          <p:nvPr/>
        </p:nvSpPr>
        <p:spPr>
          <a:xfrm>
            <a:off x="5214303" y="3295530"/>
            <a:ext cx="1912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Mukta SemiBold"/>
                <a:ea typeface="Mukta SemiBold"/>
                <a:cs typeface="Mukta SemiBold"/>
                <a:sym typeface="Mukta SemiBold"/>
              </a:rPr>
              <a:t>Alexandru Sasu</a:t>
            </a:r>
            <a:endParaRPr sz="2000">
              <a:solidFill>
                <a:schemeClr val="dk1"/>
              </a:solidFill>
              <a:latin typeface="Mukta SemiBold"/>
              <a:ea typeface="Mukta SemiBold"/>
              <a:cs typeface="Mukta SemiBold"/>
              <a:sym typeface="Mukta SemiBold"/>
            </a:endParaRPr>
          </a:p>
        </p:txBody>
      </p:sp>
      <p:sp>
        <p:nvSpPr>
          <p:cNvPr id="123" name="Google Shape;123;g286814a52ce_0_33"/>
          <p:cNvSpPr txBox="1"/>
          <p:nvPr/>
        </p:nvSpPr>
        <p:spPr>
          <a:xfrm>
            <a:off x="9980250" y="3295525"/>
            <a:ext cx="1564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Mukta SemiBold"/>
                <a:ea typeface="Mukta SemiBold"/>
                <a:cs typeface="Mukta SemiBold"/>
                <a:sym typeface="Mukta SemiBold"/>
              </a:rPr>
              <a:t>Andrei Duta</a:t>
            </a:r>
            <a:endParaRPr sz="2000">
              <a:solidFill>
                <a:schemeClr val="dk1"/>
              </a:solidFill>
              <a:latin typeface="Mukta SemiBold"/>
              <a:ea typeface="Mukta SemiBold"/>
              <a:cs typeface="Mukta SemiBold"/>
              <a:sym typeface="Mukta SemiBold"/>
            </a:endParaRPr>
          </a:p>
        </p:txBody>
      </p:sp>
      <p:sp>
        <p:nvSpPr>
          <p:cNvPr id="124" name="Google Shape;124;g286814a52ce_0_33"/>
          <p:cNvSpPr txBox="1"/>
          <p:nvPr/>
        </p:nvSpPr>
        <p:spPr>
          <a:xfrm>
            <a:off x="7710050" y="3295525"/>
            <a:ext cx="1788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Mukta SemiBold"/>
                <a:ea typeface="Mukta SemiBold"/>
                <a:cs typeface="Mukta SemiBold"/>
                <a:sym typeface="Mukta SemiBold"/>
              </a:rPr>
              <a:t>Alexandra Ion</a:t>
            </a:r>
            <a:endParaRPr sz="2000">
              <a:solidFill>
                <a:schemeClr val="dk1"/>
              </a:solidFill>
              <a:latin typeface="Mukta SemiBold"/>
              <a:ea typeface="Mukta SemiBold"/>
              <a:cs typeface="Mukta SemiBold"/>
              <a:sym typeface="Mukta SemiBold"/>
            </a:endParaRPr>
          </a:p>
        </p:txBody>
      </p:sp>
      <p:sp>
        <p:nvSpPr>
          <p:cNvPr id="125" name="Google Shape;125;g286814a52ce_0_33"/>
          <p:cNvSpPr txBox="1"/>
          <p:nvPr/>
        </p:nvSpPr>
        <p:spPr>
          <a:xfrm>
            <a:off x="5500228" y="5808630"/>
            <a:ext cx="1912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Mukta SemiBold"/>
                <a:ea typeface="Mukta SemiBold"/>
                <a:cs typeface="Mukta SemiBold"/>
                <a:sym typeface="Mukta SemiBold"/>
              </a:rPr>
              <a:t>Radu Dilirici</a:t>
            </a:r>
            <a:endParaRPr sz="2000">
              <a:solidFill>
                <a:schemeClr val="dk1"/>
              </a:solidFill>
              <a:latin typeface="Mukta SemiBold"/>
              <a:ea typeface="Mukta SemiBold"/>
              <a:cs typeface="Mukta SemiBold"/>
              <a:sym typeface="Mukta SemiBold"/>
            </a:endParaRPr>
          </a:p>
        </p:txBody>
      </p:sp>
      <p:sp>
        <p:nvSpPr>
          <p:cNvPr id="126" name="Google Shape;126;g286814a52ce_0_33"/>
          <p:cNvSpPr txBox="1"/>
          <p:nvPr/>
        </p:nvSpPr>
        <p:spPr>
          <a:xfrm>
            <a:off x="7818028" y="5808630"/>
            <a:ext cx="19128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Mukta SemiBold"/>
                <a:ea typeface="Mukta SemiBold"/>
                <a:cs typeface="Mukta SemiBold"/>
                <a:sym typeface="Mukta SemiBold"/>
              </a:rPr>
              <a:t>Vlad Toader</a:t>
            </a:r>
            <a:endParaRPr sz="2000">
              <a:solidFill>
                <a:schemeClr val="dk1"/>
              </a:solidFill>
              <a:latin typeface="Mukta SemiBold"/>
              <a:ea typeface="Mukta SemiBold"/>
              <a:cs typeface="Mukta SemiBold"/>
              <a:sym typeface="Mukta SemiBold"/>
            </a:endParaRPr>
          </a:p>
        </p:txBody>
      </p:sp>
      <p:sp>
        <p:nvSpPr>
          <p:cNvPr id="127" name="Google Shape;127;g286814a52ce_0_33"/>
          <p:cNvSpPr txBox="1"/>
          <p:nvPr/>
        </p:nvSpPr>
        <p:spPr>
          <a:xfrm>
            <a:off x="9980250" y="5808625"/>
            <a:ext cx="2100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Mukta SemiBold"/>
                <a:ea typeface="Mukta SemiBold"/>
                <a:cs typeface="Mukta SemiBold"/>
                <a:sym typeface="Mukta SemiBold"/>
              </a:rPr>
              <a:t>Andrei Dumitriu</a:t>
            </a:r>
            <a:endParaRPr sz="2000">
              <a:solidFill>
                <a:schemeClr val="dk1"/>
              </a:solidFill>
              <a:latin typeface="Mukta SemiBold"/>
              <a:ea typeface="Mukta SemiBold"/>
              <a:cs typeface="Mukta SemiBold"/>
              <a:sym typeface="Mukta SemiBold"/>
            </a:endParaRPr>
          </a:p>
        </p:txBody>
      </p:sp>
      <p:pic>
        <p:nvPicPr>
          <p:cNvPr id="128" name="Google Shape;128;g286814a52ce_0_33"/>
          <p:cNvPicPr preferRelativeResize="0"/>
          <p:nvPr/>
        </p:nvPicPr>
        <p:blipFill>
          <a:blip r:embed="rId4">
            <a:alphaModFix/>
          </a:blip>
          <a:stretch>
            <a:fillRect/>
          </a:stretch>
        </p:blipFill>
        <p:spPr>
          <a:xfrm>
            <a:off x="3203935" y="1413188"/>
            <a:ext cx="1265683" cy="1898525"/>
          </a:xfrm>
          <a:prstGeom prst="rect">
            <a:avLst/>
          </a:prstGeom>
          <a:noFill/>
          <a:ln>
            <a:noFill/>
          </a:ln>
        </p:spPr>
      </p:pic>
      <p:sp>
        <p:nvSpPr>
          <p:cNvPr id="129" name="Google Shape;129;g286814a52ce_0_33"/>
          <p:cNvSpPr txBox="1"/>
          <p:nvPr/>
        </p:nvSpPr>
        <p:spPr>
          <a:xfrm>
            <a:off x="3127725" y="3311700"/>
            <a:ext cx="1412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Mukta SemiBold"/>
                <a:ea typeface="Mukta SemiBold"/>
                <a:cs typeface="Mukta SemiBold"/>
                <a:sym typeface="Mukta SemiBold"/>
              </a:rPr>
              <a:t>Alexandru Surdu-Bob</a:t>
            </a:r>
            <a:endParaRPr sz="2000">
              <a:solidFill>
                <a:schemeClr val="dk1"/>
              </a:solidFill>
              <a:latin typeface="Mukta SemiBold"/>
              <a:ea typeface="Mukta SemiBold"/>
              <a:cs typeface="Mukta SemiBold"/>
              <a:sym typeface="Mukta SemiBold"/>
            </a:endParaRPr>
          </a:p>
        </p:txBody>
      </p:sp>
      <p:pic>
        <p:nvPicPr>
          <p:cNvPr id="130" name="Google Shape;130;g286814a52ce_0_33"/>
          <p:cNvPicPr preferRelativeResize="0"/>
          <p:nvPr/>
        </p:nvPicPr>
        <p:blipFill>
          <a:blip r:embed="rId5">
            <a:alphaModFix/>
          </a:blip>
          <a:stretch>
            <a:fillRect/>
          </a:stretch>
        </p:blipFill>
        <p:spPr>
          <a:xfrm>
            <a:off x="5000578" y="1413188"/>
            <a:ext cx="2340255" cy="1866150"/>
          </a:xfrm>
          <a:prstGeom prst="rect">
            <a:avLst/>
          </a:prstGeom>
          <a:noFill/>
          <a:ln>
            <a:noFill/>
          </a:ln>
        </p:spPr>
      </p:pic>
      <p:pic>
        <p:nvPicPr>
          <p:cNvPr id="131" name="Google Shape;131;g286814a52ce_0_33"/>
          <p:cNvPicPr preferRelativeResize="0"/>
          <p:nvPr/>
        </p:nvPicPr>
        <p:blipFill>
          <a:blip r:embed="rId6">
            <a:alphaModFix/>
          </a:blip>
          <a:stretch>
            <a:fillRect/>
          </a:stretch>
        </p:blipFill>
        <p:spPr>
          <a:xfrm>
            <a:off x="9868150" y="1413188"/>
            <a:ext cx="1789010" cy="1898500"/>
          </a:xfrm>
          <a:prstGeom prst="rect">
            <a:avLst/>
          </a:prstGeom>
          <a:noFill/>
          <a:ln>
            <a:noFill/>
          </a:ln>
        </p:spPr>
      </p:pic>
      <p:pic>
        <p:nvPicPr>
          <p:cNvPr id="132" name="Google Shape;132;g286814a52ce_0_33"/>
          <p:cNvPicPr preferRelativeResize="0"/>
          <p:nvPr/>
        </p:nvPicPr>
        <p:blipFill>
          <a:blip r:embed="rId7">
            <a:alphaModFix/>
          </a:blip>
          <a:stretch>
            <a:fillRect/>
          </a:stretch>
        </p:blipFill>
        <p:spPr>
          <a:xfrm>
            <a:off x="7871794" y="1413188"/>
            <a:ext cx="1465396" cy="1898499"/>
          </a:xfrm>
          <a:prstGeom prst="rect">
            <a:avLst/>
          </a:prstGeom>
          <a:noFill/>
          <a:ln>
            <a:noFill/>
          </a:ln>
        </p:spPr>
      </p:pic>
      <p:sp>
        <p:nvSpPr>
          <p:cNvPr id="133" name="Google Shape;133;g286814a52ce_0_33"/>
          <p:cNvSpPr txBox="1"/>
          <p:nvPr/>
        </p:nvSpPr>
        <p:spPr>
          <a:xfrm>
            <a:off x="792401" y="5808625"/>
            <a:ext cx="2063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Mukta SemiBold"/>
                <a:ea typeface="Mukta SemiBold"/>
                <a:cs typeface="Mukta SemiBold"/>
                <a:sym typeface="Mukta SemiBold"/>
              </a:rPr>
              <a:t>Dana Dascalescu</a:t>
            </a:r>
            <a:endParaRPr sz="2000">
              <a:solidFill>
                <a:schemeClr val="dk1"/>
              </a:solidFill>
              <a:latin typeface="Mukta SemiBold"/>
              <a:ea typeface="Mukta SemiBold"/>
              <a:cs typeface="Mukta SemiBold"/>
              <a:sym typeface="Mukta SemiBold"/>
            </a:endParaRPr>
          </a:p>
        </p:txBody>
      </p:sp>
      <p:pic>
        <p:nvPicPr>
          <p:cNvPr id="134" name="Google Shape;134;g286814a52ce_0_33"/>
          <p:cNvPicPr preferRelativeResize="0"/>
          <p:nvPr/>
        </p:nvPicPr>
        <p:blipFill>
          <a:blip r:embed="rId8">
            <a:alphaModFix/>
          </a:blip>
          <a:stretch>
            <a:fillRect/>
          </a:stretch>
        </p:blipFill>
        <p:spPr>
          <a:xfrm>
            <a:off x="3146318" y="3958726"/>
            <a:ext cx="2063375" cy="1866150"/>
          </a:xfrm>
          <a:prstGeom prst="rect">
            <a:avLst/>
          </a:prstGeom>
          <a:noFill/>
          <a:ln>
            <a:noFill/>
          </a:ln>
        </p:spPr>
      </p:pic>
      <p:sp>
        <p:nvSpPr>
          <p:cNvPr id="135" name="Google Shape;135;g286814a52ce_0_33"/>
          <p:cNvSpPr txBox="1"/>
          <p:nvPr/>
        </p:nvSpPr>
        <p:spPr>
          <a:xfrm>
            <a:off x="3236116" y="5808630"/>
            <a:ext cx="19128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Mukta SemiBold"/>
                <a:ea typeface="Mukta SemiBold"/>
                <a:cs typeface="Mukta SemiBold"/>
                <a:sym typeface="Mukta SemiBold"/>
              </a:rPr>
              <a:t>Ioana Livia Popescu</a:t>
            </a:r>
            <a:endParaRPr sz="2000">
              <a:solidFill>
                <a:schemeClr val="dk1"/>
              </a:solidFill>
              <a:latin typeface="Mukta SemiBold"/>
              <a:ea typeface="Mukta SemiBold"/>
              <a:cs typeface="Mukta SemiBold"/>
              <a:sym typeface="Mukta SemiBold"/>
            </a:endParaRPr>
          </a:p>
        </p:txBody>
      </p:sp>
      <p:pic>
        <p:nvPicPr>
          <p:cNvPr id="136" name="Google Shape;136;g286814a52ce_0_33"/>
          <p:cNvPicPr preferRelativeResize="0"/>
          <p:nvPr/>
        </p:nvPicPr>
        <p:blipFill>
          <a:blip r:embed="rId9">
            <a:alphaModFix/>
          </a:blip>
          <a:stretch>
            <a:fillRect/>
          </a:stretch>
        </p:blipFill>
        <p:spPr>
          <a:xfrm>
            <a:off x="5557138" y="3958728"/>
            <a:ext cx="1866148" cy="1866148"/>
          </a:xfrm>
          <a:prstGeom prst="rect">
            <a:avLst/>
          </a:prstGeom>
          <a:noFill/>
          <a:ln>
            <a:noFill/>
          </a:ln>
        </p:spPr>
      </p:pic>
      <p:pic>
        <p:nvPicPr>
          <p:cNvPr id="137" name="Google Shape;137;g286814a52ce_0_33"/>
          <p:cNvPicPr preferRelativeResize="0"/>
          <p:nvPr/>
        </p:nvPicPr>
        <p:blipFill>
          <a:blip r:embed="rId10">
            <a:alphaModFix/>
          </a:blip>
          <a:stretch>
            <a:fillRect/>
          </a:stretch>
        </p:blipFill>
        <p:spPr>
          <a:xfrm>
            <a:off x="7770731" y="3973618"/>
            <a:ext cx="1788999" cy="1851258"/>
          </a:xfrm>
          <a:prstGeom prst="rect">
            <a:avLst/>
          </a:prstGeom>
          <a:noFill/>
          <a:ln>
            <a:noFill/>
          </a:ln>
        </p:spPr>
      </p:pic>
      <p:pic>
        <p:nvPicPr>
          <p:cNvPr id="138" name="Google Shape;138;g286814a52ce_0_33"/>
          <p:cNvPicPr preferRelativeResize="0"/>
          <p:nvPr/>
        </p:nvPicPr>
        <p:blipFill>
          <a:blip r:embed="rId11">
            <a:alphaModFix/>
          </a:blip>
          <a:stretch>
            <a:fillRect/>
          </a:stretch>
        </p:blipFill>
        <p:spPr>
          <a:xfrm>
            <a:off x="9907175" y="3958750"/>
            <a:ext cx="2015403" cy="1866126"/>
          </a:xfrm>
          <a:prstGeom prst="rect">
            <a:avLst/>
          </a:prstGeom>
          <a:noFill/>
          <a:ln>
            <a:noFill/>
          </a:ln>
        </p:spPr>
      </p:pic>
      <p:pic>
        <p:nvPicPr>
          <p:cNvPr id="139" name="Google Shape;139;g286814a52ce_0_33"/>
          <p:cNvPicPr preferRelativeResize="0"/>
          <p:nvPr/>
        </p:nvPicPr>
        <p:blipFill>
          <a:blip r:embed="rId12">
            <a:alphaModFix/>
          </a:blip>
          <a:stretch>
            <a:fillRect/>
          </a:stretch>
        </p:blipFill>
        <p:spPr>
          <a:xfrm>
            <a:off x="838202" y="3917827"/>
            <a:ext cx="2015400" cy="19203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f618405b28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About the course: details</a:t>
            </a:r>
            <a:endParaRPr/>
          </a:p>
        </p:txBody>
      </p:sp>
      <p:sp>
        <p:nvSpPr>
          <p:cNvPr id="145" name="Google Shape;145;gf618405b28_0_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800"/>
              <a:buChar char="•"/>
            </a:pPr>
            <a:r>
              <a:rPr lang="en-US"/>
              <a:t>In-person laboratories (mandatory presence)</a:t>
            </a:r>
            <a:endParaRPr/>
          </a:p>
          <a:p>
            <a:pPr indent="-406400" lvl="0" marL="457200" rtl="0" algn="l">
              <a:lnSpc>
                <a:spcPct val="90000"/>
              </a:lnSpc>
              <a:spcBef>
                <a:spcPts val="0"/>
              </a:spcBef>
              <a:spcAft>
                <a:spcPts val="0"/>
              </a:spcAft>
              <a:buSzPts val="2800"/>
              <a:buChar char="•"/>
            </a:pPr>
            <a:r>
              <a:rPr lang="en-US"/>
              <a:t>In-person courses (mandatory presence)</a:t>
            </a:r>
            <a:endParaRPr/>
          </a:p>
          <a:p>
            <a:pPr indent="-406400" lvl="0" marL="457200" rtl="0" algn="l">
              <a:lnSpc>
                <a:spcPct val="90000"/>
              </a:lnSpc>
              <a:spcBef>
                <a:spcPts val="0"/>
              </a:spcBef>
              <a:spcAft>
                <a:spcPts val="0"/>
              </a:spcAft>
              <a:buSzPts val="2800"/>
              <a:buChar char="•"/>
            </a:pPr>
            <a:r>
              <a:rPr lang="en-US"/>
              <a:t>Hands on projects</a:t>
            </a:r>
            <a:endParaRPr/>
          </a:p>
          <a:p>
            <a:pPr indent="-406400" lvl="0" marL="457200" rtl="0" algn="l">
              <a:lnSpc>
                <a:spcPct val="90000"/>
              </a:lnSpc>
              <a:spcBef>
                <a:spcPts val="0"/>
              </a:spcBef>
              <a:spcAft>
                <a:spcPts val="0"/>
              </a:spcAft>
              <a:buSzPts val="2800"/>
              <a:buChar char="•"/>
            </a:pPr>
            <a:r>
              <a:rPr lang="en-US"/>
              <a:t>Focus on actually delivering the projects - coding style, finishing touches etc</a:t>
            </a:r>
            <a:endParaRPr/>
          </a:p>
          <a:p>
            <a:pPr indent="-406400" lvl="0" marL="457200" rtl="0" algn="l">
              <a:lnSpc>
                <a:spcPct val="90000"/>
              </a:lnSpc>
              <a:spcBef>
                <a:spcPts val="0"/>
              </a:spcBef>
              <a:spcAft>
                <a:spcPts val="0"/>
              </a:spcAft>
              <a:buSzPts val="2800"/>
              <a:buChar char="•"/>
            </a:pPr>
            <a:r>
              <a:rPr lang="en-US"/>
              <a:t>Going from 95% to 100% on a project</a:t>
            </a:r>
            <a:endParaRPr/>
          </a:p>
        </p:txBody>
      </p:sp>
      <p:sp>
        <p:nvSpPr>
          <p:cNvPr id="146" name="Google Shape;146;gf618405b28_0_0"/>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f618405b28_0_1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About the course: details</a:t>
            </a:r>
            <a:endParaRPr/>
          </a:p>
        </p:txBody>
      </p:sp>
      <p:sp>
        <p:nvSpPr>
          <p:cNvPr id="152" name="Google Shape;152;gf618405b28_0_1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000"/>
              </a:spcBef>
              <a:spcAft>
                <a:spcPts val="0"/>
              </a:spcAft>
              <a:buClr>
                <a:schemeClr val="dk1"/>
              </a:buClr>
              <a:buSzPts val="2800"/>
              <a:buChar char="•"/>
            </a:pPr>
            <a:r>
              <a:rPr lang="en-US"/>
              <a:t>Grading:</a:t>
            </a:r>
            <a:endParaRPr/>
          </a:p>
          <a:p>
            <a:pPr indent="-342900" lvl="1" marL="914400" rtl="0" algn="l">
              <a:lnSpc>
                <a:spcPct val="90000"/>
              </a:lnSpc>
              <a:spcBef>
                <a:spcPts val="1000"/>
              </a:spcBef>
              <a:spcAft>
                <a:spcPts val="0"/>
              </a:spcAft>
              <a:buSzPts val="1800"/>
              <a:buChar char="•"/>
            </a:pPr>
            <a:r>
              <a:rPr lang="en-US"/>
              <a:t>1p laboratory, course </a:t>
            </a:r>
            <a:r>
              <a:rPr lang="en-US"/>
              <a:t>and/or relevant extra-curricular </a:t>
            </a:r>
            <a:r>
              <a:rPr lang="en-US"/>
              <a:t>activity</a:t>
            </a:r>
            <a:endParaRPr/>
          </a:p>
          <a:p>
            <a:pPr indent="-342900" lvl="1" marL="914400" rtl="0" algn="l">
              <a:lnSpc>
                <a:spcPct val="90000"/>
              </a:lnSpc>
              <a:spcBef>
                <a:spcPts val="1000"/>
              </a:spcBef>
              <a:spcAft>
                <a:spcPts val="0"/>
              </a:spcAft>
              <a:buSzPts val="1800"/>
              <a:buChar char="•"/>
            </a:pPr>
            <a:r>
              <a:rPr lang="en-US"/>
              <a:t>4p weekly homeworks</a:t>
            </a:r>
            <a:endParaRPr/>
          </a:p>
          <a:p>
            <a:pPr indent="-342900" lvl="1" marL="914400" rtl="0" algn="l">
              <a:lnSpc>
                <a:spcPct val="90000"/>
              </a:lnSpc>
              <a:spcBef>
                <a:spcPts val="1000"/>
              </a:spcBef>
              <a:spcAft>
                <a:spcPts val="0"/>
              </a:spcAft>
              <a:buSzPts val="1800"/>
              <a:buChar char="•"/>
            </a:pPr>
            <a:r>
              <a:rPr lang="en-US"/>
              <a:t>2.5p project 1: matrix game (bomberman, tetris etc)</a:t>
            </a:r>
            <a:endParaRPr/>
          </a:p>
          <a:p>
            <a:pPr indent="-342900" lvl="1" marL="914400" rtl="0" algn="l">
              <a:lnSpc>
                <a:spcPct val="90000"/>
              </a:lnSpc>
              <a:spcBef>
                <a:spcPts val="1000"/>
              </a:spcBef>
              <a:spcAft>
                <a:spcPts val="0"/>
              </a:spcAft>
              <a:buSzPts val="1800"/>
              <a:buChar char="•"/>
            </a:pPr>
            <a:r>
              <a:rPr lang="en-US"/>
              <a:t>2.5p project 2: line follower</a:t>
            </a:r>
            <a:endParaRPr/>
          </a:p>
          <a:p>
            <a:pPr indent="-342900" lvl="1" marL="914400" rtl="0" algn="l">
              <a:lnSpc>
                <a:spcPct val="90000"/>
              </a:lnSpc>
              <a:spcBef>
                <a:spcPts val="1000"/>
              </a:spcBef>
              <a:spcAft>
                <a:spcPts val="0"/>
              </a:spcAft>
              <a:buSzPts val="1800"/>
              <a:buChar char="•"/>
            </a:pPr>
            <a:r>
              <a:rPr lang="en-US"/>
              <a:t>1p: bonus (activities and/or anything extra on the ones above)</a:t>
            </a:r>
            <a:endParaRPr/>
          </a:p>
          <a:p>
            <a:pPr indent="-342900" lvl="1" marL="914400" rtl="0" algn="l">
              <a:lnSpc>
                <a:spcPct val="90000"/>
              </a:lnSpc>
              <a:spcBef>
                <a:spcPts val="1000"/>
              </a:spcBef>
              <a:spcAft>
                <a:spcPts val="0"/>
              </a:spcAft>
              <a:buSzPts val="1800"/>
              <a:buChar char="•"/>
            </a:pPr>
            <a:r>
              <a:rPr lang="en-US"/>
              <a:t>Total: 11p</a:t>
            </a:r>
            <a:endParaRPr/>
          </a:p>
        </p:txBody>
      </p:sp>
      <p:sp>
        <p:nvSpPr>
          <p:cNvPr id="153" name="Google Shape;153;gf618405b28_0_113"/>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15ed71ad6a3_0_3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About the course: attendance</a:t>
            </a:r>
            <a:endParaRPr/>
          </a:p>
        </p:txBody>
      </p:sp>
      <p:sp>
        <p:nvSpPr>
          <p:cNvPr id="159" name="Google Shape;159;g15ed71ad6a3_0_3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800"/>
              <a:buChar char="•"/>
            </a:pPr>
            <a:r>
              <a:rPr lang="en-US"/>
              <a:t>Laboratories: 100%. You’re allowed for maximum 2 non-crucial absences, but those labs must be re-took (or strong evidence of individual completion)</a:t>
            </a:r>
            <a:endParaRPr/>
          </a:p>
          <a:p>
            <a:pPr indent="-406400" lvl="0" marL="457200" rtl="0" algn="l">
              <a:lnSpc>
                <a:spcPct val="90000"/>
              </a:lnSpc>
              <a:spcBef>
                <a:spcPts val="1000"/>
              </a:spcBef>
              <a:spcAft>
                <a:spcPts val="0"/>
              </a:spcAft>
              <a:buSzPts val="2800"/>
              <a:buChar char="•"/>
            </a:pPr>
            <a:r>
              <a:rPr lang="en-US"/>
              <a:t>Course: 50% + 1</a:t>
            </a:r>
            <a:endParaRPr/>
          </a:p>
          <a:p>
            <a:pPr indent="-406400" lvl="0" marL="457200" rtl="0" algn="l">
              <a:lnSpc>
                <a:spcPct val="90000"/>
              </a:lnSpc>
              <a:spcBef>
                <a:spcPts val="1000"/>
              </a:spcBef>
              <a:spcAft>
                <a:spcPts val="0"/>
              </a:spcAft>
              <a:buSzPts val="2800"/>
              <a:buChar char="•"/>
            </a:pPr>
            <a:r>
              <a:rPr lang="en-US"/>
              <a:t>These are fixed requirements and are non-negociable</a:t>
            </a:r>
            <a:endParaRPr b="1"/>
          </a:p>
          <a:p>
            <a:pPr indent="-406400" lvl="0" marL="457200" rtl="0" algn="l">
              <a:spcBef>
                <a:spcPts val="1000"/>
              </a:spcBef>
              <a:spcAft>
                <a:spcPts val="0"/>
              </a:spcAft>
              <a:buSzPts val="2800"/>
              <a:buChar char="•"/>
            </a:pPr>
            <a:r>
              <a:rPr lang="en-US"/>
              <a:t>Some labs are “in-cascade”. If you miss it and do not re-take it in time, you are not allowed to take part in the next one</a:t>
            </a:r>
            <a:endParaRPr/>
          </a:p>
        </p:txBody>
      </p:sp>
      <p:sp>
        <p:nvSpPr>
          <p:cNvPr id="160" name="Google Shape;160;g15ed71ad6a3_0_36"/>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15ed71ad6a3_0_3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About the course: passing</a:t>
            </a:r>
            <a:endParaRPr/>
          </a:p>
        </p:txBody>
      </p:sp>
      <p:sp>
        <p:nvSpPr>
          <p:cNvPr id="166" name="Google Shape;166;g15ed71ad6a3_0_3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000"/>
              </a:spcBef>
              <a:spcAft>
                <a:spcPts val="0"/>
              </a:spcAft>
              <a:buClr>
                <a:schemeClr val="dk1"/>
              </a:buClr>
              <a:buSzPts val="2800"/>
              <a:buChar char="•"/>
            </a:pPr>
            <a:r>
              <a:rPr lang="en-US"/>
              <a:t>Minimum conditions: </a:t>
            </a:r>
            <a:endParaRPr/>
          </a:p>
          <a:p>
            <a:pPr indent="-342900" lvl="1" marL="914400" rtl="0" algn="l">
              <a:lnSpc>
                <a:spcPct val="90000"/>
              </a:lnSpc>
              <a:spcBef>
                <a:spcPts val="1000"/>
              </a:spcBef>
              <a:spcAft>
                <a:spcPts val="0"/>
              </a:spcAft>
              <a:buSzPts val="1800"/>
              <a:buChar char="•"/>
            </a:pPr>
            <a:r>
              <a:rPr lang="en-US"/>
              <a:t>5p total (4.99p = failing)</a:t>
            </a:r>
            <a:endParaRPr/>
          </a:p>
          <a:p>
            <a:pPr indent="-342900" lvl="1" marL="914400" rtl="0" algn="l">
              <a:lnSpc>
                <a:spcPct val="90000"/>
              </a:lnSpc>
              <a:spcBef>
                <a:spcPts val="1000"/>
              </a:spcBef>
              <a:spcAft>
                <a:spcPts val="0"/>
              </a:spcAft>
              <a:buSzPts val="1800"/>
              <a:buChar char="•"/>
            </a:pPr>
            <a:r>
              <a:rPr lang="en-US"/>
              <a:t>Met attendance requirements on </a:t>
            </a:r>
            <a:r>
              <a:rPr b="1" lang="en-US"/>
              <a:t>both course and lab</a:t>
            </a:r>
            <a:endParaRPr/>
          </a:p>
          <a:p>
            <a:pPr indent="-342900" lvl="1" marL="914400" rtl="0" algn="l">
              <a:lnSpc>
                <a:spcPct val="90000"/>
              </a:lnSpc>
              <a:spcBef>
                <a:spcPts val="1000"/>
              </a:spcBef>
              <a:spcAft>
                <a:spcPts val="0"/>
              </a:spcAft>
              <a:buSzPts val="1800"/>
              <a:buChar char="•"/>
            </a:pPr>
            <a:r>
              <a:rPr lang="en-US"/>
              <a:t>You must wear protection glasses and respect the laboratory rules at all times in the lab </a:t>
            </a:r>
            <a:r>
              <a:rPr b="1" lang="en-US"/>
              <a:t>(no joke)</a:t>
            </a:r>
            <a:endParaRPr b="1"/>
          </a:p>
          <a:p>
            <a:pPr indent="-342900" lvl="1" marL="914400" rtl="0" algn="l">
              <a:lnSpc>
                <a:spcPct val="90000"/>
              </a:lnSpc>
              <a:spcBef>
                <a:spcPts val="1000"/>
              </a:spcBef>
              <a:spcAft>
                <a:spcPts val="0"/>
              </a:spcAft>
              <a:buSzPts val="1800"/>
              <a:buChar char="•"/>
            </a:pPr>
            <a:r>
              <a:rPr lang="en-US"/>
              <a:t>Turn-in the kit a the end</a:t>
            </a:r>
            <a:endParaRPr b="1">
              <a:solidFill>
                <a:srgbClr val="FF0000"/>
              </a:solidFill>
            </a:endParaRPr>
          </a:p>
        </p:txBody>
      </p:sp>
      <p:sp>
        <p:nvSpPr>
          <p:cNvPr id="167" name="Google Shape;167;g15ed71ad6a3_0_31"/>
          <p:cNvSpPr txBox="1"/>
          <p:nvPr>
            <p:ph idx="12" type="sldNum"/>
          </p:nvPr>
        </p:nvSpPr>
        <p:spPr>
          <a:xfrm>
            <a:off x="5823450" y="6356350"/>
            <a:ext cx="5451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96C5E0EFD45A41BAE1930261B7EAAC" ma:contentTypeVersion="10" ma:contentTypeDescription="Create a new document." ma:contentTypeScope="" ma:versionID="7caacd4395974bde465b35ed0244dccb">
  <xsd:schema xmlns:xsd="http://www.w3.org/2001/XMLSchema" xmlns:xs="http://www.w3.org/2001/XMLSchema" xmlns:p="http://schemas.microsoft.com/office/2006/metadata/properties" xmlns:ns2="01e14256-7e3b-40de-a164-22bb769e3f96" xmlns:ns3="87b9a8d8-25bc-48b3-af1a-2a071e6b1cb5" targetNamespace="http://schemas.microsoft.com/office/2006/metadata/properties" ma:root="true" ma:fieldsID="7d74dea38221ae66c2f12c1f36963d49" ns2:_="" ns3:_="">
    <xsd:import namespace="01e14256-7e3b-40de-a164-22bb769e3f96"/>
    <xsd:import namespace="87b9a8d8-25bc-48b3-af1a-2a071e6b1cb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e14256-7e3b-40de-a164-22bb769e3f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f5cd9f51-4d1e-4d57-bf3d-f118fc5c8090"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b9a8d8-25bc-48b3-af1a-2a071e6b1cb5"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66b23c82-b81d-4624-a0e7-e005bfe2a524}" ma:internalName="TaxCatchAll" ma:showField="CatchAllData" ma:web="87b9a8d8-25bc-48b3-af1a-2a071e6b1cb5">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7b9a8d8-25bc-48b3-af1a-2a071e6b1cb5" xsi:nil="true"/>
    <lcf76f155ced4ddcb4097134ff3c332f xmlns="01e14256-7e3b-40de-a164-22bb769e3f9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E3982AD-F188-43F3-BBD7-2CE50EE5F034}"/>
</file>

<file path=customXml/itemProps2.xml><?xml version="1.0" encoding="utf-8"?>
<ds:datastoreItem xmlns:ds="http://schemas.openxmlformats.org/officeDocument/2006/customXml" ds:itemID="{8540198D-D72F-46ED-B73A-F78E5058B14D}"/>
</file>

<file path=customXml/itemProps3.xml><?xml version="1.0" encoding="utf-8"?>
<ds:datastoreItem xmlns:ds="http://schemas.openxmlformats.org/officeDocument/2006/customXml" ds:itemID="{D435A604-7193-4512-9DB4-30AFF4BF2D82}"/>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Andrei Dumitriu</dc:creator>
  <dcterms:created xsi:type="dcterms:W3CDTF">2019-10-29T18:21:13Z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0x010100C596C5E0EFD45A41BAE1930261B7EAAC</vt:lpwstr>
  </property>
</Properties>
</file>